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4" r:id="rId1"/>
  </p:sldMasterIdLst>
  <p:notesMasterIdLst>
    <p:notesMasterId r:id="rId21"/>
  </p:notesMasterIdLst>
  <p:sldIdLst>
    <p:sldId id="309" r:id="rId2"/>
    <p:sldId id="317" r:id="rId3"/>
    <p:sldId id="260" r:id="rId4"/>
    <p:sldId id="656" r:id="rId5"/>
    <p:sldId id="396" r:id="rId6"/>
    <p:sldId id="659" r:id="rId7"/>
    <p:sldId id="660" r:id="rId8"/>
    <p:sldId id="661" r:id="rId9"/>
    <p:sldId id="657" r:id="rId10"/>
    <p:sldId id="658" r:id="rId11"/>
    <p:sldId id="397" r:id="rId12"/>
    <p:sldId id="355" r:id="rId13"/>
    <p:sldId id="356" r:id="rId14"/>
    <p:sldId id="664" r:id="rId15"/>
    <p:sldId id="665" r:id="rId16"/>
    <p:sldId id="663" r:id="rId17"/>
    <p:sldId id="362" r:id="rId18"/>
    <p:sldId id="654" r:id="rId19"/>
    <p:sldId id="310" r:id="rId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75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1044;&#1080;&#1072;&#1075;&#1088;&#1072;&#1084;&#1084;&#1072;%20&#1074;%20Microsoft%20PowerPoint"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'[Диаграмма в Microsoft PowerPoint]Лист1'!$B$1</c:f>
              <c:strCache>
                <c:ptCount val="1"/>
                <c:pt idx="0">
                  <c:v>В 2016</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PowerPoint]Лист1'!$A$2</c:f>
              <c:strCache>
                <c:ptCount val="1"/>
                <c:pt idx="0">
                  <c:v>Количество проведенных медиаций нашего Центра ежегодно растет на тысячу споров.</c:v>
                </c:pt>
              </c:strCache>
            </c:strRef>
          </c:cat>
          <c:val>
            <c:numRef>
              <c:f>'[Диаграмма в Microsoft PowerPoint]Лист1'!$B$2</c:f>
              <c:numCache>
                <c:formatCode>General</c:formatCode>
                <c:ptCount val="1"/>
                <c:pt idx="0">
                  <c:v>2000</c:v>
                </c:pt>
              </c:numCache>
            </c:numRef>
          </c:val>
          <c:extLst>
            <c:ext xmlns:c16="http://schemas.microsoft.com/office/drawing/2014/chart" uri="{C3380CC4-5D6E-409C-BE32-E72D297353CC}">
              <c16:uniqueId val="{00000000-0025-4778-B9DA-314EC015E5A6}"/>
            </c:ext>
          </c:extLst>
        </c:ser>
        <c:ser>
          <c:idx val="1"/>
          <c:order val="1"/>
          <c:tx>
            <c:strRef>
              <c:f>'[Диаграмма в Microsoft PowerPoint]Лист1'!$C$1</c:f>
              <c:strCache>
                <c:ptCount val="1"/>
                <c:pt idx="0">
                  <c:v>В 2017</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PowerPoint]Лист1'!$A$2</c:f>
              <c:strCache>
                <c:ptCount val="1"/>
                <c:pt idx="0">
                  <c:v>Количество проведенных медиаций нашего Центра ежегодно растет на тысячу споров.</c:v>
                </c:pt>
              </c:strCache>
            </c:strRef>
          </c:cat>
          <c:val>
            <c:numRef>
              <c:f>'[Диаграмма в Microsoft PowerPoint]Лист1'!$C$2</c:f>
              <c:numCache>
                <c:formatCode>General</c:formatCode>
                <c:ptCount val="1"/>
                <c:pt idx="0">
                  <c:v>3000</c:v>
                </c:pt>
              </c:numCache>
            </c:numRef>
          </c:val>
          <c:extLst>
            <c:ext xmlns:c16="http://schemas.microsoft.com/office/drawing/2014/chart" uri="{C3380CC4-5D6E-409C-BE32-E72D297353CC}">
              <c16:uniqueId val="{00000001-0025-4778-B9DA-314EC015E5A6}"/>
            </c:ext>
          </c:extLst>
        </c:ser>
        <c:ser>
          <c:idx val="2"/>
          <c:order val="2"/>
          <c:tx>
            <c:strRef>
              <c:f>'[Диаграмма в Microsoft PowerPoint]Лист1'!$D$1</c:f>
              <c:strCache>
                <c:ptCount val="1"/>
                <c:pt idx="0">
                  <c:v>В 2018</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PowerPoint]Лист1'!$A$2</c:f>
              <c:strCache>
                <c:ptCount val="1"/>
                <c:pt idx="0">
                  <c:v>Количество проведенных медиаций нашего Центра ежегодно растет на тысячу споров.</c:v>
                </c:pt>
              </c:strCache>
            </c:strRef>
          </c:cat>
          <c:val>
            <c:numRef>
              <c:f>'[Диаграмма в Microsoft PowerPoint]Лист1'!$D$2</c:f>
              <c:numCache>
                <c:formatCode>General</c:formatCode>
                <c:ptCount val="1"/>
                <c:pt idx="0">
                  <c:v>4000</c:v>
                </c:pt>
              </c:numCache>
            </c:numRef>
          </c:val>
          <c:extLst>
            <c:ext xmlns:c16="http://schemas.microsoft.com/office/drawing/2014/chart" uri="{C3380CC4-5D6E-409C-BE32-E72D297353CC}">
              <c16:uniqueId val="{00000002-0025-4778-B9DA-314EC015E5A6}"/>
            </c:ext>
          </c:extLst>
        </c:ser>
        <c:ser>
          <c:idx val="3"/>
          <c:order val="3"/>
          <c:tx>
            <c:strRef>
              <c:f>'[Диаграмма в Microsoft PowerPoint]Лист1'!$E$1</c:f>
              <c:strCache>
                <c:ptCount val="1"/>
                <c:pt idx="0">
                  <c:v>В 2019</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l">
                <a:rot lat="0" lon="0" rev="1200000"/>
              </a:lightRig>
            </a:scene3d>
            <a:sp3d>
              <a:bevelT w="25400" h="12700"/>
            </a:sp3d>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'[Диаграмма в Microsoft PowerPoint]Лист1'!$A$2</c:f>
              <c:strCache>
                <c:ptCount val="1"/>
                <c:pt idx="0">
                  <c:v>Количество проведенных медиаций нашего Центра ежегодно растет на тысячу споров.</c:v>
                </c:pt>
              </c:strCache>
            </c:strRef>
          </c:cat>
          <c:val>
            <c:numRef>
              <c:f>'[Диаграмма в Microsoft PowerPoint]Лист1'!$E$2</c:f>
              <c:numCache>
                <c:formatCode>General</c:formatCode>
                <c:ptCount val="1"/>
                <c:pt idx="0">
                  <c:v>5000</c:v>
                </c:pt>
              </c:numCache>
            </c:numRef>
          </c:val>
          <c:extLst>
            <c:ext xmlns:c16="http://schemas.microsoft.com/office/drawing/2014/chart" uri="{C3380CC4-5D6E-409C-BE32-E72D297353CC}">
              <c16:uniqueId val="{00000003-0025-4778-B9DA-314EC015E5A6}"/>
            </c:ext>
          </c:extLst>
        </c:ser>
        <c:dLbls>
          <c:dLblPos val="outEnd"/>
          <c:showLegendKey val="0"/>
          <c:showVal val="1"/>
          <c:showCatName val="0"/>
          <c:showSerName val="0"/>
          <c:showPercent val="0"/>
          <c:showBubbleSize val="0"/>
        </c:dLbls>
        <c:gapWidth val="100"/>
        <c:overlap val="-24"/>
        <c:axId val="151168896"/>
        <c:axId val="151170432"/>
      </c:barChart>
      <c:catAx>
        <c:axId val="151168896"/>
        <c:scaling>
          <c:orientation val="minMax"/>
        </c:scaling>
        <c:delete val="1"/>
        <c:axPos val="b"/>
        <c:numFmt formatCode="General" sourceLinked="1"/>
        <c:majorTickMark val="none"/>
        <c:minorTickMark val="none"/>
        <c:tickLblPos val="nextTo"/>
        <c:crossAx val="151170432"/>
        <c:crosses val="autoZero"/>
        <c:auto val="1"/>
        <c:lblAlgn val="ctr"/>
        <c:lblOffset val="100"/>
        <c:noMultiLvlLbl val="0"/>
      </c:catAx>
      <c:valAx>
        <c:axId val="151170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ru-RU"/>
          </a:p>
        </c:txPr>
        <c:crossAx val="15116889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160" dirty="0" smtClean="0">
                <a:effectLst/>
              </a:rPr>
              <a:t>Number of IHC mediations</a:t>
            </a:r>
            <a:endParaRPr lang="ru-RU" sz="2160" dirty="0">
              <a:effectLst/>
            </a:endParaRPr>
          </a:p>
        </c:rich>
      </c:tx>
      <c:layout>
        <c:manualLayout>
          <c:xMode val="edge"/>
          <c:yMode val="edge"/>
          <c:x val="0.26344468670147764"/>
          <c:y val="9.4492127706883242E-2"/>
        </c:manualLayout>
      </c:layout>
      <c:overlay val="0"/>
    </c:title>
    <c:autoTitleDeleted val="0"/>
    <c:plotArea>
      <c:layout>
        <c:manualLayout>
          <c:layoutTarget val="inner"/>
          <c:xMode val="edge"/>
          <c:yMode val="edge"/>
          <c:x val="0.15074323339073437"/>
          <c:y val="0.20480267256474585"/>
          <c:w val="0.80516444353405181"/>
          <c:h val="0.66835380805850153"/>
        </c:manualLayout>
      </c:layout>
      <c:barChart>
        <c:barDir val="col"/>
        <c:grouping val="stacked"/>
        <c:varyColors val="0"/>
        <c:ser>
          <c:idx val="0"/>
          <c:order val="0"/>
          <c:tx>
            <c:strRef>
              <c:f>Лист1!$B$1</c:f>
              <c:strCache>
                <c:ptCount val="1"/>
                <c:pt idx="0">
                  <c:v>Количество медиаций</c:v>
                </c:pt>
              </c:strCache>
            </c:strRef>
          </c:tx>
          <c:spPr>
            <a:solidFill>
              <a:srgbClr val="0070C0"/>
            </a:solidFill>
          </c:spPr>
          <c:invertIfNegative val="0"/>
          <c:cat>
            <c:numRef>
              <c:f>Лист1!$A$2:$A$5</c:f>
              <c:numCache>
                <c:formatCode>General</c:formatCode>
                <c:ptCount val="4"/>
                <c:pt idx="0">
                  <c:v>2019</c:v>
                </c:pt>
                <c:pt idx="1">
                  <c:v>2020</c:v>
                </c:pt>
                <c:pt idx="2">
                  <c:v>2021</c:v>
                </c:pt>
                <c:pt idx="3">
                  <c:v>2022</c:v>
                </c:pt>
              </c:numCache>
            </c:numRef>
          </c:cat>
          <c:val>
            <c:numRef>
              <c:f>Лист1!$B$2:$B$5</c:f>
              <c:numCache>
                <c:formatCode>General</c:formatCode>
                <c:ptCount val="4"/>
                <c:pt idx="0">
                  <c:v>4700</c:v>
                </c:pt>
                <c:pt idx="1">
                  <c:v>2500</c:v>
                </c:pt>
                <c:pt idx="2">
                  <c:v>3029</c:v>
                </c:pt>
                <c:pt idx="3">
                  <c:v>1500</c:v>
                </c:pt>
              </c:numCache>
            </c:numRef>
          </c:val>
          <c:extLst>
            <c:ext xmlns:c16="http://schemas.microsoft.com/office/drawing/2014/chart" uri="{C3380CC4-5D6E-409C-BE32-E72D297353CC}">
              <c16:uniqueId val="{00000000-88A7-4013-943D-D26D8D044D40}"/>
            </c:ext>
          </c:extLst>
        </c:ser>
        <c:dLbls>
          <c:showLegendKey val="0"/>
          <c:showVal val="0"/>
          <c:showCatName val="0"/>
          <c:showSerName val="0"/>
          <c:showPercent val="0"/>
          <c:showBubbleSize val="0"/>
        </c:dLbls>
        <c:gapWidth val="150"/>
        <c:overlap val="100"/>
        <c:axId val="128857216"/>
        <c:axId val="128858752"/>
      </c:barChart>
      <c:catAx>
        <c:axId val="128857216"/>
        <c:scaling>
          <c:orientation val="minMax"/>
        </c:scaling>
        <c:delete val="0"/>
        <c:axPos val="b"/>
        <c:numFmt formatCode="General" sourceLinked="1"/>
        <c:majorTickMark val="out"/>
        <c:minorTickMark val="none"/>
        <c:tickLblPos val="nextTo"/>
        <c:crossAx val="128858752"/>
        <c:crosses val="autoZero"/>
        <c:auto val="1"/>
        <c:lblAlgn val="ctr"/>
        <c:lblOffset val="100"/>
        <c:noMultiLvlLbl val="0"/>
      </c:catAx>
      <c:valAx>
        <c:axId val="128858752"/>
        <c:scaling>
          <c:orientation val="minMax"/>
        </c:scaling>
        <c:delete val="0"/>
        <c:axPos val="l"/>
        <c:majorGridlines/>
        <c:numFmt formatCode="General" sourceLinked="1"/>
        <c:majorTickMark val="out"/>
        <c:minorTickMark val="none"/>
        <c:tickLblPos val="nextTo"/>
        <c:crossAx val="12885721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2160" dirty="0" smtClean="0">
                <a:effectLst/>
              </a:rPr>
              <a:t>The amount in disputes cost millions of US dollars</a:t>
            </a:r>
            <a:endParaRPr lang="ru-RU" sz="2160" dirty="0">
              <a:effectLst/>
            </a:endParaRPr>
          </a:p>
        </c:rich>
      </c:tx>
      <c:layout>
        <c:manualLayout>
          <c:xMode val="edge"/>
          <c:yMode val="edge"/>
          <c:x val="0.20115733668481278"/>
          <c:y val="1.0902937812332682E-2"/>
        </c:manualLayout>
      </c:layout>
      <c:overlay val="0"/>
    </c:title>
    <c:autoTitleDeleted val="0"/>
    <c:plotArea>
      <c:layout>
        <c:manualLayout>
          <c:layoutTarget val="inner"/>
          <c:xMode val="edge"/>
          <c:yMode val="edge"/>
          <c:x val="0.25132927938562383"/>
          <c:y val="0.20480267256474585"/>
          <c:w val="0.70457839753916229"/>
          <c:h val="0.66835380805850153"/>
        </c:manualLayout>
      </c:layout>
      <c:barChart>
        <c:barDir val="col"/>
        <c:grouping val="stacked"/>
        <c:varyColors val="0"/>
        <c:ser>
          <c:idx val="0"/>
          <c:order val="0"/>
          <c:tx>
            <c:strRef>
              <c:f>Лист1!$B$1</c:f>
              <c:strCache>
                <c:ptCount val="1"/>
                <c:pt idx="0">
                  <c:v>миллионов</c:v>
                </c:pt>
              </c:strCache>
            </c:strRef>
          </c:tx>
          <c:spPr>
            <a:solidFill>
              <a:srgbClr val="92D050"/>
            </a:solidFill>
          </c:spPr>
          <c:invertIfNegative val="0"/>
          <c:cat>
            <c:numRef>
              <c:f>Лист1!$A$2:$A$5</c:f>
              <c:numCache>
                <c:formatCode>General</c:formatCode>
                <c:ptCount val="4"/>
                <c:pt idx="0">
                  <c:v>2019</c:v>
                </c:pt>
                <c:pt idx="1">
                  <c:v>2020</c:v>
                </c:pt>
                <c:pt idx="2">
                  <c:v>2021</c:v>
                </c:pt>
                <c:pt idx="3">
                  <c:v>2022</c:v>
                </c:pt>
              </c:numCache>
            </c:numRef>
          </c:cat>
          <c:val>
            <c:numRef>
              <c:f>Лист1!$B$2:$B$5</c:f>
              <c:numCache>
                <c:formatCode>General</c:formatCode>
                <c:ptCount val="4"/>
                <c:pt idx="0">
                  <c:v>17</c:v>
                </c:pt>
                <c:pt idx="1">
                  <c:v>35</c:v>
                </c:pt>
                <c:pt idx="2">
                  <c:v>9</c:v>
                </c:pt>
                <c:pt idx="3">
                  <c:v>7</c:v>
                </c:pt>
              </c:numCache>
            </c:numRef>
          </c:val>
          <c:extLst>
            <c:ext xmlns:c16="http://schemas.microsoft.com/office/drawing/2014/chart" uri="{C3380CC4-5D6E-409C-BE32-E72D297353CC}">
              <c16:uniqueId val="{00000000-B80C-4875-BFB5-80954719E7BD}"/>
            </c:ext>
          </c:extLst>
        </c:ser>
        <c:dLbls>
          <c:showLegendKey val="0"/>
          <c:showVal val="0"/>
          <c:showCatName val="0"/>
          <c:showSerName val="0"/>
          <c:showPercent val="0"/>
          <c:showBubbleSize val="0"/>
        </c:dLbls>
        <c:gapWidth val="150"/>
        <c:overlap val="100"/>
        <c:axId val="140046336"/>
        <c:axId val="140101504"/>
      </c:barChart>
      <c:catAx>
        <c:axId val="140046336"/>
        <c:scaling>
          <c:orientation val="minMax"/>
        </c:scaling>
        <c:delete val="0"/>
        <c:axPos val="b"/>
        <c:numFmt formatCode="General" sourceLinked="1"/>
        <c:majorTickMark val="out"/>
        <c:minorTickMark val="none"/>
        <c:tickLblPos val="nextTo"/>
        <c:crossAx val="140101504"/>
        <c:crosses val="autoZero"/>
        <c:auto val="1"/>
        <c:lblAlgn val="ctr"/>
        <c:lblOffset val="100"/>
        <c:noMultiLvlLbl val="0"/>
      </c:catAx>
      <c:valAx>
        <c:axId val="140101504"/>
        <c:scaling>
          <c:orientation val="minMax"/>
        </c:scaling>
        <c:delete val="0"/>
        <c:axPos val="l"/>
        <c:majorGridlines/>
        <c:numFmt formatCode="General" sourceLinked="1"/>
        <c:majorTickMark val="out"/>
        <c:minorTickMark val="none"/>
        <c:tickLblPos val="nextTo"/>
        <c:crossAx val="14004633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18407445708376421"/>
          <c:y val="7.796610169491526E-2"/>
          <c:w val="0.51706308169596693"/>
          <c:h val="0.84745762711864403"/>
        </c:manualLayout>
      </c:layout>
      <c:pieChart>
        <c:varyColors val="1"/>
        <c:ser>
          <c:idx val="0"/>
          <c:order val="0"/>
          <c:tx>
            <c:strRef>
              <c:f>Sheet1!$A$2</c:f>
              <c:strCache>
                <c:ptCount val="1"/>
                <c:pt idx="0">
                  <c:v>Восток</c:v>
                </c:pt>
              </c:strCache>
            </c:strRef>
          </c:tx>
          <c:dPt>
            <c:idx val="0"/>
            <c:bubble3D val="0"/>
            <c:spPr>
              <a:solidFill>
                <a:schemeClr val="accent5">
                  <a:shade val="65000"/>
                </a:schemeClr>
              </a:solidFill>
              <a:ln>
                <a:noFill/>
              </a:ln>
              <a:effectLst/>
            </c:spPr>
            <c:extLst>
              <c:ext xmlns:c16="http://schemas.microsoft.com/office/drawing/2014/chart" uri="{C3380CC4-5D6E-409C-BE32-E72D297353CC}">
                <c16:uniqueId val="{00000001-6B0E-4B37-BDAC-1E565002394E}"/>
              </c:ext>
            </c:extLst>
          </c:dPt>
          <c:dPt>
            <c:idx val="1"/>
            <c:bubble3D val="0"/>
            <c:spPr>
              <a:solidFill>
                <a:schemeClr val="accent5"/>
              </a:solidFill>
              <a:ln>
                <a:noFill/>
              </a:ln>
              <a:effectLst/>
            </c:spPr>
            <c:extLst>
              <c:ext xmlns:c16="http://schemas.microsoft.com/office/drawing/2014/chart" uri="{C3380CC4-5D6E-409C-BE32-E72D297353CC}">
                <c16:uniqueId val="{00000003-6B0E-4B37-BDAC-1E565002394E}"/>
              </c:ext>
            </c:extLst>
          </c:dPt>
          <c:dPt>
            <c:idx val="2"/>
            <c:bubble3D val="0"/>
            <c:spPr>
              <a:solidFill>
                <a:schemeClr val="accent5">
                  <a:tint val="65000"/>
                </a:schemeClr>
              </a:solidFill>
              <a:ln>
                <a:noFill/>
              </a:ln>
              <a:effectLst/>
            </c:spPr>
            <c:extLst>
              <c:ext xmlns:c16="http://schemas.microsoft.com/office/drawing/2014/chart" uri="{C3380CC4-5D6E-409C-BE32-E72D297353CC}">
                <c16:uniqueId val="{00000005-6B0E-4B37-BDAC-1E565002394E}"/>
              </c:ext>
            </c:extLst>
          </c:dPt>
          <c:cat>
            <c:strRef>
              <c:f>Sheet1!$B$1:$D$1</c:f>
              <c:strCache>
                <c:ptCount val="3"/>
                <c:pt idx="0">
                  <c:v>15 минут</c:v>
                </c:pt>
                <c:pt idx="1">
                  <c:v>2-3 дня</c:v>
                </c:pt>
                <c:pt idx="2">
                  <c:v>2 недели</c:v>
                </c:pt>
              </c:strCache>
            </c:strRef>
          </c:cat>
          <c:val>
            <c:numRef>
              <c:f>Sheet1!$B$2:$D$2</c:f>
              <c:numCache>
                <c:formatCode>\О\с\н\о\в\н\о\й</c:formatCode>
                <c:ptCount val="3"/>
                <c:pt idx="0">
                  <c:v>10</c:v>
                </c:pt>
                <c:pt idx="1">
                  <c:v>40</c:v>
                </c:pt>
                <c:pt idx="2">
                  <c:v>90</c:v>
                </c:pt>
              </c:numCache>
            </c:numRef>
          </c:val>
          <c:extLst>
            <c:ext xmlns:c16="http://schemas.microsoft.com/office/drawing/2014/chart" uri="{C3380CC4-5D6E-409C-BE32-E72D297353CC}">
              <c16:uniqueId val="{00000006-6B0E-4B37-BDAC-1E565002394E}"/>
            </c:ext>
          </c:extLst>
        </c:ser>
        <c:ser>
          <c:idx val="1"/>
          <c:order val="1"/>
          <c:tx>
            <c:strRef>
              <c:f>Sheet1!$A$3</c:f>
              <c:strCache>
                <c:ptCount val="1"/>
                <c:pt idx="0">
                  <c:v>Запад</c:v>
                </c:pt>
              </c:strCache>
            </c:strRef>
          </c:tx>
          <c:dPt>
            <c:idx val="0"/>
            <c:bubble3D val="0"/>
            <c:spPr>
              <a:solidFill>
                <a:schemeClr val="accent5">
                  <a:shade val="65000"/>
                </a:schemeClr>
              </a:solidFill>
              <a:ln>
                <a:noFill/>
              </a:ln>
              <a:effectLst/>
            </c:spPr>
            <c:extLst>
              <c:ext xmlns:c16="http://schemas.microsoft.com/office/drawing/2014/chart" uri="{C3380CC4-5D6E-409C-BE32-E72D297353CC}">
                <c16:uniqueId val="{00000008-6B0E-4B37-BDAC-1E565002394E}"/>
              </c:ext>
            </c:extLst>
          </c:dPt>
          <c:dPt>
            <c:idx val="1"/>
            <c:bubble3D val="0"/>
            <c:spPr>
              <a:solidFill>
                <a:schemeClr val="accent5"/>
              </a:solidFill>
              <a:ln>
                <a:noFill/>
              </a:ln>
              <a:effectLst/>
            </c:spPr>
            <c:extLst>
              <c:ext xmlns:c16="http://schemas.microsoft.com/office/drawing/2014/chart" uri="{C3380CC4-5D6E-409C-BE32-E72D297353CC}">
                <c16:uniqueId val="{0000000A-6B0E-4B37-BDAC-1E565002394E}"/>
              </c:ext>
            </c:extLst>
          </c:dPt>
          <c:dPt>
            <c:idx val="2"/>
            <c:bubble3D val="0"/>
            <c:spPr>
              <a:solidFill>
                <a:schemeClr val="accent5">
                  <a:tint val="65000"/>
                </a:schemeClr>
              </a:solidFill>
              <a:ln>
                <a:noFill/>
              </a:ln>
              <a:effectLst/>
            </c:spPr>
            <c:extLst>
              <c:ext xmlns:c16="http://schemas.microsoft.com/office/drawing/2014/chart" uri="{C3380CC4-5D6E-409C-BE32-E72D297353CC}">
                <c16:uniqueId val="{0000000C-6B0E-4B37-BDAC-1E565002394E}"/>
              </c:ext>
            </c:extLst>
          </c:dPt>
          <c:cat>
            <c:strRef>
              <c:f>Sheet1!$B$1:$D$1</c:f>
              <c:strCache>
                <c:ptCount val="3"/>
                <c:pt idx="0">
                  <c:v>15 минут</c:v>
                </c:pt>
                <c:pt idx="1">
                  <c:v>2-3 дня</c:v>
                </c:pt>
                <c:pt idx="2">
                  <c:v>2 недели</c:v>
                </c:pt>
              </c:strCache>
            </c:strRef>
          </c:cat>
          <c:val>
            <c:numRef>
              <c:f>Sheet1!$B$3:$D$3</c:f>
              <c:numCache>
                <c:formatCode>\О\с\н\о\в\н\о\й</c:formatCode>
                <c:ptCount val="3"/>
                <c:pt idx="0">
                  <c:v>30.6</c:v>
                </c:pt>
                <c:pt idx="1">
                  <c:v>38.6</c:v>
                </c:pt>
                <c:pt idx="2">
                  <c:v>34.6</c:v>
                </c:pt>
              </c:numCache>
            </c:numRef>
          </c:val>
          <c:extLst>
            <c:ext xmlns:c16="http://schemas.microsoft.com/office/drawing/2014/chart" uri="{C3380CC4-5D6E-409C-BE32-E72D297353CC}">
              <c16:uniqueId val="{0000000D-6B0E-4B37-BDAC-1E565002394E}"/>
            </c:ext>
          </c:extLst>
        </c:ser>
        <c:ser>
          <c:idx val="2"/>
          <c:order val="2"/>
          <c:tx>
            <c:strRef>
              <c:f>Sheet1!$A$4</c:f>
              <c:strCache>
                <c:ptCount val="1"/>
                <c:pt idx="0">
                  <c:v>Север</c:v>
                </c:pt>
              </c:strCache>
            </c:strRef>
          </c:tx>
          <c:dPt>
            <c:idx val="0"/>
            <c:bubble3D val="0"/>
            <c:spPr>
              <a:solidFill>
                <a:schemeClr val="accent5">
                  <a:shade val="65000"/>
                </a:schemeClr>
              </a:solidFill>
              <a:ln>
                <a:noFill/>
              </a:ln>
              <a:effectLst/>
            </c:spPr>
            <c:extLst>
              <c:ext xmlns:c16="http://schemas.microsoft.com/office/drawing/2014/chart" uri="{C3380CC4-5D6E-409C-BE32-E72D297353CC}">
                <c16:uniqueId val="{0000000F-6B0E-4B37-BDAC-1E565002394E}"/>
              </c:ext>
            </c:extLst>
          </c:dPt>
          <c:dPt>
            <c:idx val="1"/>
            <c:bubble3D val="0"/>
            <c:spPr>
              <a:solidFill>
                <a:schemeClr val="accent5"/>
              </a:solidFill>
              <a:ln>
                <a:noFill/>
              </a:ln>
              <a:effectLst/>
            </c:spPr>
            <c:extLst>
              <c:ext xmlns:c16="http://schemas.microsoft.com/office/drawing/2014/chart" uri="{C3380CC4-5D6E-409C-BE32-E72D297353CC}">
                <c16:uniqueId val="{00000011-6B0E-4B37-BDAC-1E565002394E}"/>
              </c:ext>
            </c:extLst>
          </c:dPt>
          <c:dPt>
            <c:idx val="2"/>
            <c:bubble3D val="0"/>
            <c:spPr>
              <a:solidFill>
                <a:schemeClr val="accent5">
                  <a:tint val="65000"/>
                </a:schemeClr>
              </a:solidFill>
              <a:ln>
                <a:noFill/>
              </a:ln>
              <a:effectLst/>
            </c:spPr>
            <c:extLst>
              <c:ext xmlns:c16="http://schemas.microsoft.com/office/drawing/2014/chart" uri="{C3380CC4-5D6E-409C-BE32-E72D297353CC}">
                <c16:uniqueId val="{00000013-6B0E-4B37-BDAC-1E565002394E}"/>
              </c:ext>
            </c:extLst>
          </c:dPt>
          <c:cat>
            <c:strRef>
              <c:f>Sheet1!$B$1:$D$1</c:f>
              <c:strCache>
                <c:ptCount val="3"/>
                <c:pt idx="0">
                  <c:v>15 минут</c:v>
                </c:pt>
                <c:pt idx="1">
                  <c:v>2-3 дня</c:v>
                </c:pt>
                <c:pt idx="2">
                  <c:v>2 недели</c:v>
                </c:pt>
              </c:strCache>
            </c:strRef>
          </c:cat>
          <c:val>
            <c:numRef>
              <c:f>Sheet1!$B$4:$D$4</c:f>
              <c:numCache>
                <c:formatCode>\О\с\н\о\в\н\о\й</c:formatCode>
                <c:ptCount val="3"/>
                <c:pt idx="0">
                  <c:v>45.9</c:v>
                </c:pt>
                <c:pt idx="1">
                  <c:v>46.9</c:v>
                </c:pt>
                <c:pt idx="2">
                  <c:v>45</c:v>
                </c:pt>
              </c:numCache>
            </c:numRef>
          </c:val>
          <c:extLst>
            <c:ext xmlns:c16="http://schemas.microsoft.com/office/drawing/2014/chart" uri="{C3380CC4-5D6E-409C-BE32-E72D297353CC}">
              <c16:uniqueId val="{00000014-6B0E-4B37-BDAC-1E565002394E}"/>
            </c:ext>
          </c:extLst>
        </c:ser>
        <c:dLbls>
          <c:showLegendKey val="0"/>
          <c:showVal val="0"/>
          <c:showCatName val="0"/>
          <c:showSerName val="0"/>
          <c:showPercent val="0"/>
          <c:showBubbleSize val="0"/>
          <c:showLeaderLines val="1"/>
        </c:dLbls>
        <c:firstSliceAng val="0"/>
      </c:pieChart>
      <c:spPr>
        <a:noFill/>
        <a:ln w="4156">
          <a:solidFill>
            <a:schemeClr val="tx1"/>
          </a:solidFill>
          <a:prstDash val="solid"/>
        </a:ln>
        <a:effectLst/>
      </c:spPr>
    </c:plotArea>
    <c:plotVisOnly val="1"/>
    <c:dispBlanksAs val="zero"/>
    <c:showDLblsOverMax val="0"/>
  </c:chart>
  <c:spPr>
    <a:noFill/>
    <a:ln w="6350" cap="flat" cmpd="sng" algn="ctr">
      <a:noFill/>
      <a:prstDash val="solid"/>
      <a:miter lim="800000"/>
    </a:ln>
    <a:effectLst/>
  </c:spPr>
  <c:txPr>
    <a:bodyPr/>
    <a:lstStyle/>
    <a:p>
      <a:pPr>
        <a:defRPr sz="851" b="1" i="0" u="none" strike="noStrike" baseline="0">
          <a:solidFill>
            <a:schemeClr val="tx1"/>
          </a:solidFill>
          <a:latin typeface="Calibri"/>
          <a:ea typeface="Calibri"/>
          <a:cs typeface="Calibri"/>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E27801-76D3-4754-857B-D84183F56845}" type="datetimeFigureOut">
              <a:rPr lang="ru-RU" smtClean="0"/>
              <a:t>12.01.2024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0DE09-418B-4016-8477-23FF0E2F55FA}" type="slidenum">
              <a:rPr lang="ru-RU" smtClean="0"/>
              <a:t>‹#›</a:t>
            </a:fld>
            <a:endParaRPr lang="ru-RU"/>
          </a:p>
        </p:txBody>
      </p:sp>
    </p:spTree>
    <p:extLst>
      <p:ext uri="{BB962C8B-B14F-4D97-AF65-F5344CB8AC3E}">
        <p14:creationId xmlns:p14="http://schemas.microsoft.com/office/powerpoint/2010/main" val="1353987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31D0DE09-418B-4016-8477-23FF0E2F55FA}" type="slidenum">
              <a:rPr lang="ru-RU" smtClean="0"/>
              <a:t>10</a:t>
            </a:fld>
            <a:endParaRPr lang="ru-RU"/>
          </a:p>
        </p:txBody>
      </p:sp>
    </p:spTree>
    <p:extLst>
      <p:ext uri="{BB962C8B-B14F-4D97-AF65-F5344CB8AC3E}">
        <p14:creationId xmlns:p14="http://schemas.microsoft.com/office/powerpoint/2010/main" val="1779929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1/12/2024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40829309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1/12/2024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0996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1/12/2024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29604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1/12/2024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56643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B61BEF0D-F0BB-DE4B-95CE-6DB70DBA9567}" type="datetimeFigureOut">
              <a:rPr lang="en-US" smtClean="0">
                <a:solidFill>
                  <a:prstClr val="black"/>
                </a:solidFill>
              </a:rPr>
              <a:pPr/>
              <a:t>1/12/2024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662582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1/12/2024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4656225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solidFill>
                  <a:prstClr val="black"/>
                </a:solidFill>
              </a:rPr>
              <a:pPr/>
              <a:t>1/12/2024</a:t>
            </a:fld>
            <a:endParaRPr lang="en-US" dirty="0">
              <a:solidFill>
                <a:prstClr val="black"/>
              </a:solidFill>
            </a:endParaRPr>
          </a:p>
        </p:txBody>
      </p:sp>
      <p:sp>
        <p:nvSpPr>
          <p:cNvPr id="8" name="Footer Placeholder 7"/>
          <p:cNvSpPr>
            <a:spLocks noGrp="1"/>
          </p:cNvSpPr>
          <p:nvPr>
            <p:ph type="ftr" sz="quarter" idx="11"/>
          </p:nvPr>
        </p:nvSpPr>
        <p:spPr/>
        <p:txBody>
          <a:bodyPr/>
          <a:lstStyle/>
          <a:p>
            <a:endParaRPr lang="en-US" dirty="0">
              <a:solidFill>
                <a:prstClr val="black"/>
              </a:solidFill>
            </a:endParaRPr>
          </a:p>
        </p:txBody>
      </p:sp>
      <p:sp>
        <p:nvSpPr>
          <p:cNvPr id="9" name="Slide Number Placeholder 8"/>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93945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solidFill>
                  <a:prstClr val="black"/>
                </a:solidFill>
              </a:rPr>
              <a:pPr/>
              <a:t>1/12/2024</a:t>
            </a:fld>
            <a:endParaRPr lang="en-US" dirty="0">
              <a:solidFill>
                <a:prstClr val="black"/>
              </a:solidFill>
            </a:endParaRPr>
          </a:p>
        </p:txBody>
      </p:sp>
      <p:sp>
        <p:nvSpPr>
          <p:cNvPr id="4" name="Footer Placeholder 3"/>
          <p:cNvSpPr>
            <a:spLocks noGrp="1"/>
          </p:cNvSpPr>
          <p:nvPr>
            <p:ph type="ftr" sz="quarter" idx="11"/>
          </p:nvPr>
        </p:nvSpPr>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23663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solidFill>
                  <a:prstClr val="black"/>
                </a:solidFill>
              </a:rPr>
              <a:pPr/>
              <a:t>1/12/2024</a:t>
            </a:fld>
            <a:endParaRPr lang="en-US" dirty="0">
              <a:solidFill>
                <a:prstClr val="black"/>
              </a:solidFill>
            </a:endParaRPr>
          </a:p>
        </p:txBody>
      </p:sp>
      <p:sp>
        <p:nvSpPr>
          <p:cNvPr id="3" name="Footer Placeholder 2"/>
          <p:cNvSpPr>
            <a:spLocks noGrp="1"/>
          </p:cNvSpPr>
          <p:nvPr>
            <p:ph type="ftr" sz="quarter" idx="11"/>
          </p:nvPr>
        </p:nvSpPr>
        <p:spPr/>
        <p:txBody>
          <a:bodyPr/>
          <a:lstStyle/>
          <a:p>
            <a:endParaRPr lang="en-US" dirty="0">
              <a:solidFill>
                <a:prstClr val="black"/>
              </a:solidFill>
            </a:endParaRPr>
          </a:p>
        </p:txBody>
      </p:sp>
      <p:sp>
        <p:nvSpPr>
          <p:cNvPr id="4" name="Slide Number Placeholder 3"/>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993189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1/12/2024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552049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61BEF0D-F0BB-DE4B-95CE-6DB70DBA9567}" type="datetimeFigureOut">
              <a:rPr lang="en-US" smtClean="0">
                <a:solidFill>
                  <a:prstClr val="black"/>
                </a:solidFill>
              </a:rPr>
              <a:pPr/>
              <a:t>1/12/2024</a:t>
            </a:fld>
            <a:endParaRPr lang="en-US" dirty="0">
              <a:solidFill>
                <a:prstClr val="black"/>
              </a:solidFill>
            </a:endParaRPr>
          </a:p>
        </p:txBody>
      </p:sp>
      <p:sp>
        <p:nvSpPr>
          <p:cNvPr id="6" name="Footer Placeholder 5"/>
          <p:cNvSpPr>
            <a:spLocks noGrp="1"/>
          </p:cNvSpPr>
          <p:nvPr>
            <p:ph type="ftr" sz="quarter" idx="11"/>
          </p:nvPr>
        </p:nvSpPr>
        <p:spPr/>
        <p:txBody>
          <a:bodyPr/>
          <a:lstStyle/>
          <a:p>
            <a:endParaRPr lang="en-US" dirty="0">
              <a:solidFill>
                <a:prstClr val="black"/>
              </a:solidFill>
            </a:endParaRPr>
          </a:p>
        </p:txBody>
      </p:sp>
      <p:sp>
        <p:nvSpPr>
          <p:cNvPr id="7" name="Slide Number Placeholder 6"/>
          <p:cNvSpPr>
            <a:spLocks noGrp="1"/>
          </p:cNvSpPr>
          <p:nvPr>
            <p:ph type="sldNum" sz="quarter" idx="12"/>
          </p:nvPr>
        </p:nvSpPr>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958791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B61BEF0D-F0BB-DE4B-95CE-6DB70DBA9567}" type="datetimeFigureOut">
              <a:rPr lang="en-US" smtClean="0">
                <a:solidFill>
                  <a:prstClr val="black"/>
                </a:solidFill>
              </a:rPr>
              <a:pPr defTabSz="457200"/>
              <a:t>1/12/2024</a:t>
            </a:fld>
            <a:endParaRPr lang="en-US" dirty="0">
              <a:solidFill>
                <a:prstClr val="black"/>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57F1E4F-1CFF-5643-939E-217C01CDF565}" type="slidenum">
              <a:rPr lang="en-US" smtClean="0">
                <a:solidFill>
                  <a:prstClr val="black"/>
                </a:solidFill>
              </a:rPr>
              <a:pPr defTabSz="457200"/>
              <a:t>‹#›</a:t>
            </a:fld>
            <a:endParaRPr lang="en-US" dirty="0">
              <a:solidFill>
                <a:prstClr val="black"/>
              </a:solidFill>
            </a:endParaRPr>
          </a:p>
        </p:txBody>
      </p:sp>
    </p:spTree>
    <p:extLst>
      <p:ext uri="{BB962C8B-B14F-4D97-AF65-F5344CB8AC3E}">
        <p14:creationId xmlns:p14="http://schemas.microsoft.com/office/powerpoint/2010/main" val="1113224196"/>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mailto:jandilda@mail.ru" TargetMode="Externa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2047" y="357166"/>
            <a:ext cx="8229600" cy="1357322"/>
          </a:xfrm>
        </p:spPr>
        <p:txBody>
          <a:bodyPr>
            <a:normAutofit fontScale="90000"/>
          </a:bodyPr>
          <a:lstStyle/>
          <a:p>
            <a:pPr algn="ctr"/>
            <a:r>
              <a:rPr lang="ru-RU" sz="2700" b="1" dirty="0"/>
              <a:t/>
            </a:r>
            <a:br>
              <a:rPr lang="ru-RU" sz="2700" b="1" dirty="0"/>
            </a:br>
            <a:r>
              <a:rPr lang="ru-RU" sz="3100" b="1" dirty="0"/>
              <a:t/>
            </a:r>
            <a:br>
              <a:rPr lang="ru-RU" sz="3100" b="1" dirty="0"/>
            </a:br>
            <a:r>
              <a:rPr lang="ru-RU" sz="4000" dirty="0"/>
              <a:t/>
            </a:r>
            <a:br>
              <a:rPr lang="ru-RU" sz="4000" dirty="0"/>
            </a:br>
            <a:endParaRPr lang="ru-RU" sz="3600" dirty="0">
              <a:solidFill>
                <a:srgbClr val="FF0000"/>
              </a:solidFill>
            </a:endParaRPr>
          </a:p>
        </p:txBody>
      </p:sp>
      <p:sp>
        <p:nvSpPr>
          <p:cNvPr id="3" name="Содержимое 2"/>
          <p:cNvSpPr>
            <a:spLocks noGrp="1"/>
          </p:cNvSpPr>
          <p:nvPr>
            <p:ph idx="1"/>
          </p:nvPr>
        </p:nvSpPr>
        <p:spPr>
          <a:xfrm>
            <a:off x="2295331" y="0"/>
            <a:ext cx="9702038" cy="6858000"/>
          </a:xfrm>
        </p:spPr>
        <p:txBody>
          <a:bodyPr>
            <a:normAutofit/>
          </a:bodyPr>
          <a:lstStyle/>
          <a:p>
            <a:pPr algn="ctr">
              <a:buNone/>
            </a:pPr>
            <a:endParaRPr lang="ru-RU" sz="2100" dirty="0">
              <a:solidFill>
                <a:srgbClr val="C00000"/>
              </a:solidFill>
            </a:endParaRPr>
          </a:p>
          <a:p>
            <a:pPr algn="ctr">
              <a:buNone/>
            </a:pPr>
            <a:r>
              <a:rPr lang="en-US" b="1" dirty="0">
                <a:solidFill>
                  <a:srgbClr val="002060"/>
                </a:solidFill>
              </a:rPr>
              <a:t>The State Public Association</a:t>
            </a:r>
          </a:p>
          <a:p>
            <a:pPr algn="ctr">
              <a:buNone/>
            </a:pPr>
            <a:r>
              <a:rPr lang="en-US" b="1" dirty="0">
                <a:solidFill>
                  <a:srgbClr val="002060"/>
                </a:solidFill>
              </a:rPr>
              <a:t>"International Human Rights Center"</a:t>
            </a:r>
          </a:p>
          <a:p>
            <a:pPr algn="ctr">
              <a:buNone/>
            </a:pPr>
            <a:r>
              <a:rPr lang="en-US" b="1" dirty="0">
                <a:solidFill>
                  <a:srgbClr val="002060"/>
                </a:solidFill>
              </a:rPr>
              <a:t>Mediation Center</a:t>
            </a:r>
          </a:p>
          <a:p>
            <a:pPr algn="ctr">
              <a:buNone/>
            </a:pPr>
            <a:r>
              <a:rPr lang="en-US" b="1" dirty="0">
                <a:solidFill>
                  <a:srgbClr val="002060"/>
                </a:solidFill>
              </a:rPr>
              <a:t>School of Mediation and Negotiation</a:t>
            </a:r>
          </a:p>
          <a:p>
            <a:pPr algn="ctr">
              <a:buNone/>
            </a:pPr>
            <a:endParaRPr lang="ru-RU" sz="2400" dirty="0">
              <a:solidFill>
                <a:srgbClr val="C00000"/>
              </a:solidFill>
            </a:endParaRPr>
          </a:p>
          <a:p>
            <a:pPr algn="ctr">
              <a:buNone/>
            </a:pPr>
            <a:endParaRPr lang="ru-RU" sz="2400" dirty="0">
              <a:solidFill>
                <a:srgbClr val="C00000"/>
              </a:solidFill>
            </a:endParaRPr>
          </a:p>
          <a:p>
            <a:pPr algn="ctr">
              <a:buNone/>
            </a:pPr>
            <a:endParaRPr lang="ru-RU" sz="2400" dirty="0">
              <a:solidFill>
                <a:srgbClr val="C00000"/>
              </a:solidFill>
            </a:endParaRPr>
          </a:p>
          <a:p>
            <a:pPr algn="ctr">
              <a:buNone/>
            </a:pPr>
            <a:endParaRPr lang="ru-RU" sz="2400" dirty="0">
              <a:solidFill>
                <a:srgbClr val="C00000"/>
              </a:solidFill>
            </a:endParaRPr>
          </a:p>
          <a:p>
            <a:pPr algn="ctr">
              <a:buNone/>
            </a:pPr>
            <a:endParaRPr lang="ru-RU" sz="2400" dirty="0">
              <a:solidFill>
                <a:srgbClr val="C00000"/>
              </a:solidFill>
            </a:endParaRPr>
          </a:p>
          <a:p>
            <a:pPr algn="ctr">
              <a:buNone/>
            </a:pPr>
            <a:endParaRPr lang="ru-RU" sz="2000" dirty="0">
              <a:solidFill>
                <a:srgbClr val="C00000"/>
              </a:solidFill>
            </a:endParaRPr>
          </a:p>
          <a:p>
            <a:pPr algn="ctr">
              <a:buNone/>
            </a:pPr>
            <a:r>
              <a:rPr lang="en-US" dirty="0">
                <a:solidFill>
                  <a:srgbClr val="C00000"/>
                </a:solidFill>
              </a:rPr>
              <a:t>The Republic of Kazakhstan,</a:t>
            </a:r>
          </a:p>
          <a:p>
            <a:pPr algn="ctr">
              <a:buNone/>
            </a:pPr>
            <a:r>
              <a:rPr lang="en-US" dirty="0">
                <a:solidFill>
                  <a:srgbClr val="C00000"/>
                </a:solidFill>
              </a:rPr>
              <a:t>Almaty city</a:t>
            </a:r>
          </a:p>
          <a:p>
            <a:pPr algn="ctr">
              <a:buNone/>
            </a:pPr>
            <a:r>
              <a:rPr lang="en-US" dirty="0">
                <a:solidFill>
                  <a:srgbClr val="C00000"/>
                </a:solidFill>
              </a:rPr>
              <a:t>Website: mpc-info.kz</a:t>
            </a:r>
          </a:p>
          <a:p>
            <a:pPr algn="ctr">
              <a:buNone/>
            </a:pPr>
            <a:endParaRPr lang="ru-RU" sz="2400" dirty="0">
              <a:latin typeface="+mj-lt"/>
            </a:endParaRPr>
          </a:p>
        </p:txBody>
      </p:sp>
      <p:pic>
        <p:nvPicPr>
          <p:cNvPr id="1026" name="Picture 2" descr="D:\MPC\logotip mpc new.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826" y="357166"/>
            <a:ext cx="2555284" cy="2032522"/>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a:extLst>
              <a:ext uri="{FF2B5EF4-FFF2-40B4-BE49-F238E27FC236}">
                <a16:creationId xmlns:a16="http://schemas.microsoft.com/office/drawing/2014/main" id="{7FA209A1-979B-48FA-9DBA-63FAA8A00F90}"/>
              </a:ext>
            </a:extLst>
          </p:cNvPr>
          <p:cNvPicPr>
            <a:picLocks noChangeAspect="1"/>
          </p:cNvPicPr>
          <p:nvPr/>
        </p:nvPicPr>
        <p:blipFill>
          <a:blip r:embed="rId3"/>
          <a:stretch>
            <a:fillRect/>
          </a:stretch>
        </p:blipFill>
        <p:spPr>
          <a:xfrm>
            <a:off x="439843" y="5558475"/>
            <a:ext cx="1201016" cy="865707"/>
          </a:xfrm>
          <a:prstGeom prst="rect">
            <a:avLst/>
          </a:prstGeom>
        </p:spPr>
      </p:pic>
      <p:pic>
        <p:nvPicPr>
          <p:cNvPr id="5" name="Рисунок 4">
            <a:extLst>
              <a:ext uri="{FF2B5EF4-FFF2-40B4-BE49-F238E27FC236}">
                <a16:creationId xmlns:a16="http://schemas.microsoft.com/office/drawing/2014/main" id="{703F8C2F-3ABF-48C4-A3BC-CC08E3FB00CC}"/>
              </a:ext>
            </a:extLst>
          </p:cNvPr>
          <p:cNvPicPr>
            <a:picLocks noChangeAspect="1"/>
          </p:cNvPicPr>
          <p:nvPr/>
        </p:nvPicPr>
        <p:blipFill>
          <a:blip r:embed="rId4"/>
          <a:stretch>
            <a:fillRect/>
          </a:stretch>
        </p:blipFill>
        <p:spPr>
          <a:xfrm>
            <a:off x="4021862" y="2389688"/>
            <a:ext cx="5715547" cy="22641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cer\Downloads\16345484550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1918"/>
            <a:ext cx="3063198" cy="6929918"/>
          </a:xfrm>
          <a:prstGeom prst="rect">
            <a:avLst/>
          </a:prstGeom>
          <a:noFill/>
          <a:extLst>
            <a:ext uri="{909E8E84-426E-40DD-AFC4-6F175D3DCCD1}">
              <a14:hiddenFill xmlns:a14="http://schemas.microsoft.com/office/drawing/2010/main">
                <a:solidFill>
                  <a:srgbClr val="FFFFFF"/>
                </a:solidFill>
              </a14:hiddenFill>
            </a:ext>
          </a:extLst>
        </p:spPr>
      </p:pic>
      <p:sp>
        <p:nvSpPr>
          <p:cNvPr id="3" name="Объект 2"/>
          <p:cNvSpPr>
            <a:spLocks noGrp="1"/>
          </p:cNvSpPr>
          <p:nvPr>
            <p:ph sz="quarter" idx="1"/>
          </p:nvPr>
        </p:nvSpPr>
        <p:spPr>
          <a:xfrm>
            <a:off x="3189768" y="265966"/>
            <a:ext cx="7669586" cy="631690"/>
          </a:xfrm>
        </p:spPr>
        <p:txBody>
          <a:bodyPr>
            <a:normAutofit fontScale="92500"/>
          </a:bodyPr>
          <a:lstStyle/>
          <a:p>
            <a:pPr marL="0" indent="0">
              <a:buNone/>
            </a:pPr>
            <a:r>
              <a:rPr lang="en-US" i="1" dirty="0"/>
              <a:t>Mediator courses are held at our Center every  month.</a:t>
            </a:r>
            <a:endParaRPr lang="ru-RU" i="1" dirty="0"/>
          </a:p>
        </p:txBody>
      </p:sp>
      <p:sp>
        <p:nvSpPr>
          <p:cNvPr id="2" name="Прямоугольник 1"/>
          <p:cNvSpPr/>
          <p:nvPr/>
        </p:nvSpPr>
        <p:spPr>
          <a:xfrm>
            <a:off x="3189767" y="1129042"/>
            <a:ext cx="4564691" cy="1938992"/>
          </a:xfrm>
          <a:prstGeom prst="rect">
            <a:avLst/>
          </a:prstGeom>
        </p:spPr>
        <p:txBody>
          <a:bodyPr wrap="square">
            <a:spAutoFit/>
          </a:bodyPr>
          <a:lstStyle/>
          <a:p>
            <a:r>
              <a:rPr lang="en-US" sz="2400" i="1" dirty="0"/>
              <a:t>At the end of the course, participants take an exam and, if they pass, they receive a certificate and a professional mediator license confirming their active status.</a:t>
            </a:r>
            <a:endParaRPr lang="ru-RU" sz="2400" i="1" dirty="0"/>
          </a:p>
        </p:txBody>
      </p:sp>
      <p:sp>
        <p:nvSpPr>
          <p:cNvPr id="7" name="TextBox 6">
            <a:extLst>
              <a:ext uri="{FF2B5EF4-FFF2-40B4-BE49-F238E27FC236}">
                <a16:creationId xmlns:a16="http://schemas.microsoft.com/office/drawing/2014/main" id="{368D2033-3185-4A68-8702-EB188D38B4D1}"/>
              </a:ext>
            </a:extLst>
          </p:cNvPr>
          <p:cNvSpPr txBox="1"/>
          <p:nvPr/>
        </p:nvSpPr>
        <p:spPr>
          <a:xfrm>
            <a:off x="3264195" y="3848415"/>
            <a:ext cx="4490263" cy="2862322"/>
          </a:xfrm>
          <a:prstGeom prst="rect">
            <a:avLst/>
          </a:prstGeom>
          <a:noFill/>
        </p:spPr>
        <p:txBody>
          <a:bodyPr wrap="square">
            <a:spAutoFit/>
          </a:bodyPr>
          <a:lstStyle/>
          <a:p>
            <a:r>
              <a:rPr lang="en-US" sz="2000" b="1" i="1" dirty="0">
                <a:solidFill>
                  <a:srgbClr val="000000"/>
                </a:solidFill>
                <a:latin typeface="+mj-lt"/>
                <a:ea typeface="Times New Roman" panose="02020603050405020304" pitchFamily="18" charset="0"/>
              </a:rPr>
              <a:t>Law of the Republic of Kazakhstan "On Mediation", Article 10.</a:t>
            </a:r>
          </a:p>
          <a:p>
            <a:r>
              <a:rPr lang="en-US" sz="2000" b="1" i="1" dirty="0">
                <a:solidFill>
                  <a:srgbClr val="000000"/>
                </a:solidFill>
                <a:latin typeface="+mj-lt"/>
                <a:ea typeface="Times New Roman" panose="02020603050405020304" pitchFamily="18" charset="0"/>
              </a:rPr>
              <a:t>Rights and duties of a mediator</a:t>
            </a:r>
          </a:p>
          <a:p>
            <a:r>
              <a:rPr lang="en-US" sz="2000" i="1" dirty="0">
                <a:solidFill>
                  <a:srgbClr val="000000"/>
                </a:solidFill>
                <a:latin typeface="+mj-lt"/>
                <a:ea typeface="Times New Roman" panose="02020603050405020304" pitchFamily="18" charset="0"/>
              </a:rPr>
              <a:t>2. A mediator  obliged to:</a:t>
            </a:r>
          </a:p>
          <a:p>
            <a:r>
              <a:rPr lang="en-US" sz="2000" i="1" dirty="0">
                <a:solidFill>
                  <a:srgbClr val="000000"/>
                </a:solidFill>
                <a:latin typeface="+mj-lt"/>
                <a:ea typeface="Times New Roman" panose="02020603050405020304" pitchFamily="18" charset="0"/>
              </a:rPr>
              <a:t>6) regularly improve his/her professional level under the mediator training program according to the rules determined by the Government of the Republic of Kazakhstan.</a:t>
            </a:r>
          </a:p>
        </p:txBody>
      </p:sp>
      <p:pic>
        <p:nvPicPr>
          <p:cNvPr id="5" name="Рисунок 4">
            <a:extLst>
              <a:ext uri="{FF2B5EF4-FFF2-40B4-BE49-F238E27FC236}">
                <a16:creationId xmlns:a16="http://schemas.microsoft.com/office/drawing/2014/main" id="{69A8DDB6-72D7-42C4-8C9A-CFBF724ED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455" y="4017226"/>
            <a:ext cx="4096028" cy="2554545"/>
          </a:xfrm>
          <a:prstGeom prst="rect">
            <a:avLst/>
          </a:prstGeom>
        </p:spPr>
      </p:pic>
      <p:pic>
        <p:nvPicPr>
          <p:cNvPr id="8" name="Рисунок 7">
            <a:extLst>
              <a:ext uri="{FF2B5EF4-FFF2-40B4-BE49-F238E27FC236}">
                <a16:creationId xmlns:a16="http://schemas.microsoft.com/office/drawing/2014/main" id="{4825854F-DD28-4D57-9DB3-E44864216A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4853" y="1108184"/>
            <a:ext cx="4206630" cy="2698514"/>
          </a:xfrm>
          <a:prstGeom prst="rect">
            <a:avLst/>
          </a:prstGeom>
        </p:spPr>
      </p:pic>
    </p:spTree>
    <p:extLst>
      <p:ext uri="{BB962C8B-B14F-4D97-AF65-F5344CB8AC3E}">
        <p14:creationId xmlns:p14="http://schemas.microsoft.com/office/powerpoint/2010/main" val="1072331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A86990F-B09A-41A7-BB94-F75451B6DEEF}"/>
              </a:ext>
            </a:extLst>
          </p:cNvPr>
          <p:cNvSpPr>
            <a:spLocks noGrp="1"/>
          </p:cNvSpPr>
          <p:nvPr>
            <p:ph idx="1"/>
          </p:nvPr>
        </p:nvSpPr>
        <p:spPr>
          <a:xfrm>
            <a:off x="257099" y="1"/>
            <a:ext cx="8112460" cy="2659224"/>
          </a:xfrm>
        </p:spPr>
        <p:txBody>
          <a:bodyPr>
            <a:normAutofit/>
          </a:bodyPr>
          <a:lstStyle/>
          <a:p>
            <a:pPr marL="228600" indent="-228600" algn="just">
              <a:spcBef>
                <a:spcPts val="500"/>
              </a:spcBef>
              <a:spcAft>
                <a:spcPts val="300"/>
              </a:spcAft>
              <a:tabLst>
                <a:tab pos="228600" algn="l"/>
              </a:tabLst>
            </a:pPr>
            <a:endParaRPr lang="ru-RU" sz="24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spcBef>
                <a:spcPts val="500"/>
              </a:spcBef>
              <a:spcAft>
                <a:spcPts val="300"/>
              </a:spcAft>
              <a:buNone/>
              <a:tabLst>
                <a:tab pos="228600" algn="l"/>
              </a:tabLst>
            </a:pPr>
            <a:r>
              <a:rPr lang="en-US" sz="2000" kern="50" dirty="0">
                <a:ea typeface="Times New Roman" panose="02020603050405020304" pitchFamily="18" charset="0"/>
              </a:rPr>
              <a:t>The IHC  has extensive practical Kazakh and international experience in conducting mediation procedures, training mediators, preparing educational and methodological materials, proactive activities in developing proposals and recommendations for draft laws, cooperates with the Federal Institute of Mediation of Russia and other organizations of mediators in Kyrgyzstan, Uzbekistan, Azerbaijan, Tajikistan, Belarus , Ukraine, Georgia, Germany, Bulgaria, Spain and Turkey.</a:t>
            </a:r>
            <a:endParaRPr lang="ru-RU" dirty="0"/>
          </a:p>
        </p:txBody>
      </p:sp>
      <p:pic>
        <p:nvPicPr>
          <p:cNvPr id="4" name="Рисунок 3">
            <a:extLst>
              <a:ext uri="{FF2B5EF4-FFF2-40B4-BE49-F238E27FC236}">
                <a16:creationId xmlns:a16="http://schemas.microsoft.com/office/drawing/2014/main" id="{0F541C9E-6232-426C-A378-7577DD09472A}"/>
              </a:ext>
            </a:extLst>
          </p:cNvPr>
          <p:cNvPicPr>
            <a:picLocks noChangeAspect="1"/>
          </p:cNvPicPr>
          <p:nvPr/>
        </p:nvPicPr>
        <p:blipFill>
          <a:blip r:embed="rId2"/>
          <a:stretch>
            <a:fillRect/>
          </a:stretch>
        </p:blipFill>
        <p:spPr>
          <a:xfrm>
            <a:off x="257099" y="2929813"/>
            <a:ext cx="5440820" cy="3652402"/>
          </a:xfrm>
          <a:prstGeom prst="rect">
            <a:avLst/>
          </a:prstGeom>
        </p:spPr>
      </p:pic>
      <p:pic>
        <p:nvPicPr>
          <p:cNvPr id="5" name="Рисунок 4">
            <a:extLst>
              <a:ext uri="{FF2B5EF4-FFF2-40B4-BE49-F238E27FC236}">
                <a16:creationId xmlns:a16="http://schemas.microsoft.com/office/drawing/2014/main" id="{6B7442AC-7831-48E2-99F3-673B0FAC6794}"/>
              </a:ext>
            </a:extLst>
          </p:cNvPr>
          <p:cNvPicPr>
            <a:picLocks noChangeAspect="1"/>
          </p:cNvPicPr>
          <p:nvPr/>
        </p:nvPicPr>
        <p:blipFill>
          <a:blip r:embed="rId3"/>
          <a:stretch>
            <a:fillRect/>
          </a:stretch>
        </p:blipFill>
        <p:spPr>
          <a:xfrm>
            <a:off x="8912514" y="141593"/>
            <a:ext cx="3087702" cy="4691664"/>
          </a:xfrm>
          <a:prstGeom prst="rect">
            <a:avLst/>
          </a:prstGeom>
        </p:spPr>
      </p:pic>
      <p:sp>
        <p:nvSpPr>
          <p:cNvPr id="7" name="TextBox 6">
            <a:extLst>
              <a:ext uri="{FF2B5EF4-FFF2-40B4-BE49-F238E27FC236}">
                <a16:creationId xmlns:a16="http://schemas.microsoft.com/office/drawing/2014/main" id="{E6D9E5CE-C11F-43DD-84D7-A39FF1566B32}"/>
              </a:ext>
            </a:extLst>
          </p:cNvPr>
          <p:cNvSpPr txBox="1"/>
          <p:nvPr/>
        </p:nvSpPr>
        <p:spPr>
          <a:xfrm>
            <a:off x="5876272" y="4962081"/>
            <a:ext cx="6097554" cy="1754326"/>
          </a:xfrm>
          <a:prstGeom prst="rect">
            <a:avLst/>
          </a:prstGeom>
          <a:noFill/>
        </p:spPr>
        <p:txBody>
          <a:bodyPr wrap="square">
            <a:spAutoFit/>
          </a:bodyPr>
          <a:lstStyle/>
          <a:p>
            <a:pPr algn="just">
              <a:spcBef>
                <a:spcPts val="500"/>
              </a:spcBef>
              <a:spcAft>
                <a:spcPts val="300"/>
              </a:spcAft>
              <a:tabLst>
                <a:tab pos="228600" algn="l"/>
              </a:tabLst>
            </a:pPr>
            <a:r>
              <a:rPr lang="en-US" dirty="0">
                <a:ea typeface="Times New Roman" panose="02020603050405020304" pitchFamily="18" charset="0"/>
                <a:cs typeface="Times New Roman" panose="02020603050405020304" pitchFamily="18" charset="0"/>
              </a:rPr>
              <a:t>The MPC Mediation Center was accredited as a training center for training professional and corporate mediators and negotiators for the group of companies of the </a:t>
            </a:r>
            <a:r>
              <a:rPr lang="en-US" b="1" dirty="0" err="1">
                <a:ea typeface="Times New Roman" panose="02020603050405020304" pitchFamily="18" charset="0"/>
                <a:cs typeface="Times New Roman" panose="02020603050405020304" pitchFamily="18" charset="0"/>
              </a:rPr>
              <a:t>Samruk-Kazyna</a:t>
            </a:r>
            <a:r>
              <a:rPr lang="en-US" b="1" dirty="0">
                <a:ea typeface="Times New Roman" panose="02020603050405020304" pitchFamily="18" charset="0"/>
                <a:cs typeface="Times New Roman" panose="02020603050405020304" pitchFamily="18" charset="0"/>
              </a:rPr>
              <a:t> Foundation</a:t>
            </a:r>
            <a:r>
              <a:rPr lang="en-US" dirty="0">
                <a:ea typeface="Times New Roman" panose="02020603050405020304" pitchFamily="18" charset="0"/>
                <a:cs typeface="Times New Roman" panose="02020603050405020304" pitchFamily="18" charset="0"/>
              </a:rPr>
              <a:t>. Last year, the trainers of the center prepared a pool of 100 fund mediators with subsequent improvement of their qualifications</a:t>
            </a:r>
            <a:endParaRPr lang="ru-RU" sz="18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6482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Служба новостей ООН - Всем известна эмблема ООН - карта мира с полярной  равноудаленной азимутальной проекцией, окруженной двумя оливковыми ветвями.  Эти два символа говорят сами за себя. Оливковая ветвь в древней Греции">
            <a:extLst>
              <a:ext uri="{FF2B5EF4-FFF2-40B4-BE49-F238E27FC236}">
                <a16:creationId xmlns:a16="http://schemas.microsoft.com/office/drawing/2014/main" id="{77024429-A98A-4053-ACBE-796EC7C26B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70050" y="4989375"/>
            <a:ext cx="1683835" cy="142849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FCA (@ef_ca) / Twitter">
            <a:extLst>
              <a:ext uri="{FF2B5EF4-FFF2-40B4-BE49-F238E27FC236}">
                <a16:creationId xmlns:a16="http://schemas.microsoft.com/office/drawing/2014/main" id="{C2730161-3C9B-40CC-93BE-6A14BF762B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774" y="4843196"/>
            <a:ext cx="1747887" cy="174788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НАО «Центр поддержки гражданских инициатив» — Documentolog">
            <a:extLst>
              <a:ext uri="{FF2B5EF4-FFF2-40B4-BE49-F238E27FC236}">
                <a16:creationId xmlns:a16="http://schemas.microsoft.com/office/drawing/2014/main" id="{48F0D2AE-3470-49CE-8893-45C47CACB7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867" y="4835863"/>
            <a:ext cx="3035235" cy="1517618"/>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E7EC1704-8698-4CDA-94EF-314F78533E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5325" y="4869874"/>
            <a:ext cx="1943876" cy="1610273"/>
          </a:xfrm>
          <a:prstGeom prst="rect">
            <a:avLst/>
          </a:prstGeom>
        </p:spPr>
      </p:pic>
      <p:sp>
        <p:nvSpPr>
          <p:cNvPr id="9" name="TextBox 8">
            <a:extLst>
              <a:ext uri="{FF2B5EF4-FFF2-40B4-BE49-F238E27FC236}">
                <a16:creationId xmlns:a16="http://schemas.microsoft.com/office/drawing/2014/main" id="{9838C340-7CCE-4E92-9D7C-636D1450B986}"/>
              </a:ext>
            </a:extLst>
          </p:cNvPr>
          <p:cNvSpPr txBox="1"/>
          <p:nvPr/>
        </p:nvSpPr>
        <p:spPr>
          <a:xfrm>
            <a:off x="494589" y="151291"/>
            <a:ext cx="8661142" cy="4370427"/>
          </a:xfrm>
          <a:prstGeom prst="rect">
            <a:avLst/>
          </a:prstGeom>
          <a:noFill/>
        </p:spPr>
        <p:txBody>
          <a:bodyPr wrap="square">
            <a:spAutoFit/>
          </a:bodyPr>
          <a:lstStyle/>
          <a:p>
            <a:r>
              <a:rPr lang="en-US" sz="2000" kern="50" dirty="0">
                <a:ea typeface="Times New Roman" panose="02020603050405020304" pitchFamily="18" charset="0"/>
              </a:rPr>
              <a:t>The IHC cooperates with Kazakhstani and foreign judicial, law enforcement and other state bodies and organizations on issues of legal and mediation assistance, conflict research and prevention, and is also an executor of international and national projects on these topics. </a:t>
            </a:r>
          </a:p>
          <a:p>
            <a:r>
              <a:rPr lang="en-US" sz="2000" kern="50" dirty="0">
                <a:ea typeface="Times New Roman" panose="02020603050405020304" pitchFamily="18" charset="0"/>
              </a:rPr>
              <a:t>The IHC has implemented:</a:t>
            </a:r>
          </a:p>
          <a:p>
            <a:r>
              <a:rPr lang="en-US" sz="2000" dirty="0" smtClean="0"/>
              <a:t>- </a:t>
            </a:r>
            <a:r>
              <a:rPr lang="en-US" sz="2000" dirty="0"/>
              <a:t>Projects of international organizations (United Nations Development Program (4 years), Eurasia EFCA Public Foundation, USAID, IDLO, etc.).</a:t>
            </a:r>
          </a:p>
          <a:p>
            <a:r>
              <a:rPr lang="en-US" sz="2000" dirty="0"/>
              <a:t>- Projects of Kazakhstani non-governmental organizations (Public Foundation "</a:t>
            </a:r>
            <a:r>
              <a:rPr lang="en-US" sz="2000" dirty="0" err="1"/>
              <a:t>Bota</a:t>
            </a:r>
            <a:r>
              <a:rPr lang="en-US" sz="2000" dirty="0"/>
              <a:t>", etc.).</a:t>
            </a:r>
          </a:p>
          <a:p>
            <a:r>
              <a:rPr lang="en-US" sz="2000" dirty="0"/>
              <a:t>- State social orders of local executive bodies and Central Executive Bodies (ministries)</a:t>
            </a:r>
          </a:p>
          <a:p>
            <a:r>
              <a:rPr lang="en-US" sz="2000" dirty="0"/>
              <a:t>- Grants of the Center for Support of Civic Initiatives under the orders of the Ministries of the Republic of Kazakhstan.</a:t>
            </a:r>
          </a:p>
          <a:p>
            <a:pPr algn="just"/>
            <a:endParaRPr lang="ru-RU" sz="1800" kern="50" dirty="0">
              <a:effectLst/>
              <a:ea typeface="Times New Roman" panose="02020603050405020304" pitchFamily="18" charset="0"/>
            </a:endParaRPr>
          </a:p>
        </p:txBody>
      </p:sp>
      <p:pic>
        <p:nvPicPr>
          <p:cNvPr id="8" name="Рисунок 7">
            <a:extLst>
              <a:ext uri="{FF2B5EF4-FFF2-40B4-BE49-F238E27FC236}">
                <a16:creationId xmlns:a16="http://schemas.microsoft.com/office/drawing/2014/main" id="{95D8D2C3-DEF6-46C8-9230-DD3CEDBA68FC}"/>
              </a:ext>
            </a:extLst>
          </p:cNvPr>
          <p:cNvPicPr>
            <a:picLocks noChangeAspect="1"/>
          </p:cNvPicPr>
          <p:nvPr/>
        </p:nvPicPr>
        <p:blipFill>
          <a:blip r:embed="rId6"/>
          <a:stretch>
            <a:fillRect/>
          </a:stretch>
        </p:blipFill>
        <p:spPr>
          <a:xfrm>
            <a:off x="9444718" y="415521"/>
            <a:ext cx="2143125" cy="2143125"/>
          </a:xfrm>
          <a:prstGeom prst="rect">
            <a:avLst/>
          </a:prstGeom>
        </p:spPr>
      </p:pic>
      <p:pic>
        <p:nvPicPr>
          <p:cNvPr id="10" name="Рисунок 9">
            <a:extLst>
              <a:ext uri="{FF2B5EF4-FFF2-40B4-BE49-F238E27FC236}">
                <a16:creationId xmlns:a16="http://schemas.microsoft.com/office/drawing/2014/main" id="{C5DBA069-D81C-4E2F-891D-F9674E992470}"/>
              </a:ext>
            </a:extLst>
          </p:cNvPr>
          <p:cNvPicPr>
            <a:picLocks noChangeAspect="1"/>
          </p:cNvPicPr>
          <p:nvPr/>
        </p:nvPicPr>
        <p:blipFill>
          <a:blip r:embed="rId7"/>
          <a:stretch>
            <a:fillRect/>
          </a:stretch>
        </p:blipFill>
        <p:spPr>
          <a:xfrm>
            <a:off x="9444717" y="2558646"/>
            <a:ext cx="2143125" cy="2133600"/>
          </a:xfrm>
          <a:prstGeom prst="rect">
            <a:avLst/>
          </a:prstGeom>
        </p:spPr>
      </p:pic>
    </p:spTree>
    <p:extLst>
      <p:ext uri="{BB962C8B-B14F-4D97-AF65-F5344CB8AC3E}">
        <p14:creationId xmlns:p14="http://schemas.microsoft.com/office/powerpoint/2010/main" val="14417858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688977" y="475861"/>
            <a:ext cx="11045823" cy="5992672"/>
          </a:xfrm>
        </p:spPr>
        <p:txBody>
          <a:bodyPr>
            <a:normAutofit fontScale="77500" lnSpcReduction="20000"/>
          </a:bodyPr>
          <a:lstStyle/>
          <a:p>
            <a:pPr indent="0" algn="just">
              <a:spcBef>
                <a:spcPts val="500"/>
              </a:spcBef>
              <a:spcAft>
                <a:spcPts val="300"/>
              </a:spcAft>
              <a:buNone/>
              <a:tabLst>
                <a:tab pos="228600" algn="l"/>
                <a:tab pos="449580" algn="l"/>
              </a:tabLst>
            </a:pPr>
            <a:r>
              <a:rPr lang="en-US" sz="3200" b="1" dirty="0">
                <a:ea typeface="Times New Roman"/>
                <a:cs typeface="Times New Roman"/>
              </a:rPr>
              <a:t>Topics of IHC projects implemented independently and in partnership over 13 years</a:t>
            </a:r>
            <a:r>
              <a:rPr lang="en-US" sz="3200" b="1" dirty="0" smtClean="0">
                <a:ea typeface="Times New Roman"/>
                <a:cs typeface="Times New Roman"/>
              </a:rPr>
              <a:t>:</a:t>
            </a:r>
          </a:p>
          <a:p>
            <a:pPr indent="0" algn="just">
              <a:spcBef>
                <a:spcPts val="500"/>
              </a:spcBef>
              <a:spcAft>
                <a:spcPts val="300"/>
              </a:spcAft>
              <a:buNone/>
              <a:tabLst>
                <a:tab pos="228600" algn="l"/>
                <a:tab pos="449580" algn="l"/>
              </a:tabLst>
            </a:pPr>
            <a:r>
              <a:rPr lang="en-US" sz="3200" i="1" dirty="0">
                <a:ea typeface="Times New Roman"/>
                <a:cs typeface="Times New Roman"/>
              </a:rPr>
              <a:t>"Judicial Mediation"</a:t>
            </a:r>
          </a:p>
          <a:p>
            <a:pPr indent="0" algn="just">
              <a:spcBef>
                <a:spcPts val="500"/>
              </a:spcBef>
              <a:spcAft>
                <a:spcPts val="300"/>
              </a:spcAft>
              <a:buNone/>
              <a:tabLst>
                <a:tab pos="228600" algn="l"/>
                <a:tab pos="449580" algn="l"/>
              </a:tabLst>
            </a:pPr>
            <a:r>
              <a:rPr lang="en-US" sz="3200" i="1" dirty="0">
                <a:ea typeface="Times New Roman"/>
                <a:cs typeface="Times New Roman"/>
              </a:rPr>
              <a:t>"School mediation"</a:t>
            </a:r>
          </a:p>
          <a:p>
            <a:pPr indent="0" algn="just">
              <a:spcBef>
                <a:spcPts val="500"/>
              </a:spcBef>
              <a:spcAft>
                <a:spcPts val="300"/>
              </a:spcAft>
              <a:buNone/>
              <a:tabLst>
                <a:tab pos="228600" algn="l"/>
                <a:tab pos="449580" algn="l"/>
              </a:tabLst>
            </a:pPr>
            <a:r>
              <a:rPr lang="en-US" sz="3200" i="1" dirty="0">
                <a:ea typeface="Times New Roman"/>
                <a:cs typeface="Times New Roman"/>
              </a:rPr>
              <a:t>“Explanation of the institution of mediation among the rural population of the </a:t>
            </a:r>
            <a:r>
              <a:rPr lang="en-US" sz="3200" i="1" dirty="0" err="1">
                <a:ea typeface="Times New Roman"/>
                <a:cs typeface="Times New Roman"/>
              </a:rPr>
              <a:t>Mangistau</a:t>
            </a:r>
            <a:r>
              <a:rPr lang="en-US" sz="3200" i="1" dirty="0">
                <a:ea typeface="Times New Roman"/>
                <a:cs typeface="Times New Roman"/>
              </a:rPr>
              <a:t> region”</a:t>
            </a:r>
          </a:p>
          <a:p>
            <a:pPr indent="0" algn="just">
              <a:spcBef>
                <a:spcPts val="500"/>
              </a:spcBef>
              <a:spcAft>
                <a:spcPts val="300"/>
              </a:spcAft>
              <a:buNone/>
              <a:tabLst>
                <a:tab pos="228600" algn="l"/>
                <a:tab pos="449580" algn="l"/>
              </a:tabLst>
            </a:pPr>
            <a:r>
              <a:rPr lang="en-US" sz="3200" i="1" dirty="0">
                <a:ea typeface="Times New Roman"/>
                <a:cs typeface="Times New Roman"/>
              </a:rPr>
              <a:t>“Development of interaction and dialogue in the </a:t>
            </a:r>
            <a:r>
              <a:rPr lang="en-US" sz="3200" i="1" dirty="0" err="1">
                <a:ea typeface="Times New Roman"/>
                <a:cs typeface="Times New Roman"/>
              </a:rPr>
              <a:t>Mangistau</a:t>
            </a:r>
            <a:r>
              <a:rPr lang="en-US" sz="3200" i="1" dirty="0">
                <a:ea typeface="Times New Roman"/>
                <a:cs typeface="Times New Roman"/>
              </a:rPr>
              <a:t> region”</a:t>
            </a:r>
          </a:p>
          <a:p>
            <a:pPr indent="0" algn="just">
              <a:spcBef>
                <a:spcPts val="500"/>
              </a:spcBef>
              <a:spcAft>
                <a:spcPts val="300"/>
              </a:spcAft>
              <a:buNone/>
              <a:tabLst>
                <a:tab pos="228600" algn="l"/>
                <a:tab pos="449580" algn="l"/>
              </a:tabLst>
            </a:pPr>
            <a:r>
              <a:rPr lang="en-US" sz="3200" i="1" dirty="0">
                <a:ea typeface="Times New Roman"/>
                <a:cs typeface="Times New Roman"/>
              </a:rPr>
              <a:t>“Organization of a national training course for mediators in the regions of Kazakhstan”</a:t>
            </a:r>
          </a:p>
          <a:p>
            <a:pPr indent="0" algn="just">
              <a:spcBef>
                <a:spcPts val="500"/>
              </a:spcBef>
              <a:spcAft>
                <a:spcPts val="300"/>
              </a:spcAft>
              <a:buNone/>
              <a:tabLst>
                <a:tab pos="228600" algn="l"/>
                <a:tab pos="449580" algn="l"/>
              </a:tabLst>
            </a:pPr>
            <a:r>
              <a:rPr lang="en-US" sz="3200" i="1" dirty="0">
                <a:ea typeface="Times New Roman"/>
                <a:cs typeface="Times New Roman"/>
              </a:rPr>
              <a:t>"Development and support of the activities of the Information and Educational Center on Mediation Issues" "Carrying out activities to prevent labor conflicts"</a:t>
            </a:r>
          </a:p>
          <a:p>
            <a:pPr indent="0" algn="just">
              <a:spcBef>
                <a:spcPts val="500"/>
              </a:spcBef>
              <a:spcAft>
                <a:spcPts val="300"/>
              </a:spcAft>
              <a:buNone/>
              <a:tabLst>
                <a:tab pos="228600" algn="l"/>
                <a:tab pos="449580" algn="l"/>
              </a:tabLst>
            </a:pPr>
            <a:r>
              <a:rPr lang="en-US" sz="3200" i="1" dirty="0">
                <a:ea typeface="Times New Roman"/>
                <a:cs typeface="Times New Roman"/>
              </a:rPr>
              <a:t>“Training the basics of mediation for non-professional mediators in the Kyzylorda region”</a:t>
            </a:r>
          </a:p>
          <a:p>
            <a:pPr indent="0" algn="just">
              <a:spcBef>
                <a:spcPts val="500"/>
              </a:spcBef>
              <a:spcAft>
                <a:spcPts val="300"/>
              </a:spcAft>
              <a:buNone/>
              <a:tabLst>
                <a:tab pos="228600" algn="l"/>
                <a:tab pos="449580" algn="l"/>
              </a:tabLst>
            </a:pPr>
            <a:r>
              <a:rPr lang="en-US" sz="3200" i="1" dirty="0">
                <a:ea typeface="Times New Roman"/>
                <a:cs typeface="Times New Roman"/>
              </a:rPr>
              <a:t>Carrying out a set of activities aimed at increasing legal literacy and legal responsibility of the population"</a:t>
            </a:r>
          </a:p>
          <a:p>
            <a:pPr indent="0" algn="just">
              <a:spcBef>
                <a:spcPts val="500"/>
              </a:spcBef>
              <a:spcAft>
                <a:spcPts val="300"/>
              </a:spcAft>
              <a:buNone/>
              <a:tabLst>
                <a:tab pos="228600" algn="l"/>
                <a:tab pos="449580" algn="l"/>
              </a:tabLst>
            </a:pPr>
            <a:r>
              <a:rPr lang="en-US" sz="3200" i="1" dirty="0">
                <a:ea typeface="Times New Roman"/>
                <a:cs typeface="Times New Roman"/>
              </a:rPr>
              <a:t>“Implementation of a project to improve the level of legal culture among the population and support the activities of the Information and Educational Center on Mediation Issues of the </a:t>
            </a:r>
            <a:r>
              <a:rPr lang="en-US" sz="3200" i="1" dirty="0" err="1">
                <a:ea typeface="Times New Roman"/>
                <a:cs typeface="Times New Roman"/>
              </a:rPr>
              <a:t>Mangystau</a:t>
            </a:r>
            <a:r>
              <a:rPr lang="en-US" sz="3200" i="1" dirty="0">
                <a:ea typeface="Times New Roman"/>
                <a:cs typeface="Times New Roman"/>
              </a:rPr>
              <a:t> Region.”</a:t>
            </a:r>
          </a:p>
          <a:p>
            <a:pPr marL="0" indent="0">
              <a:spcBef>
                <a:spcPts val="500"/>
              </a:spcBef>
              <a:spcAft>
                <a:spcPts val="300"/>
              </a:spcAft>
              <a:buNone/>
              <a:tabLst>
                <a:tab pos="228600" algn="l"/>
                <a:tab pos="449580" algn="l"/>
              </a:tabLst>
            </a:pPr>
            <a:endParaRPr lang="ru-RU" sz="3200" dirty="0">
              <a:effectLst/>
              <a:ea typeface="Times New Roman" panose="02020603050405020304" pitchFamily="18" charset="0"/>
              <a:cs typeface="Times New Roman" panose="02020603050405020304" pitchFamily="18" charset="0"/>
            </a:endParaRPr>
          </a:p>
          <a:p>
            <a:pPr>
              <a:lnSpc>
                <a:spcPct val="115000"/>
              </a:lnSpc>
              <a:spcAft>
                <a:spcPts val="0"/>
              </a:spcAft>
            </a:pPr>
            <a:endParaRPr lang="ru-RU" sz="1200" dirty="0">
              <a:latin typeface="Arial"/>
              <a:ea typeface="Times New Roman"/>
              <a:cs typeface="Times New Roman"/>
            </a:endParaRPr>
          </a:p>
          <a:p>
            <a:endParaRPr lang="ru-RU" dirty="0"/>
          </a:p>
        </p:txBody>
      </p:sp>
      <p:sp>
        <p:nvSpPr>
          <p:cNvPr id="4" name="Объект 3"/>
          <p:cNvSpPr>
            <a:spLocks noGrp="1"/>
          </p:cNvSpPr>
          <p:nvPr>
            <p:ph sz="half" idx="2"/>
          </p:nvPr>
        </p:nvSpPr>
        <p:spPr>
          <a:xfrm>
            <a:off x="9660467" y="4250266"/>
            <a:ext cx="1842556" cy="1540933"/>
          </a:xfrm>
        </p:spPr>
        <p:txBody>
          <a:bodyPr>
            <a:normAutofit fontScale="77500" lnSpcReduction="20000"/>
          </a:bodyPr>
          <a:lstStyle/>
          <a:p>
            <a:endParaRPr lang="ru-RU" dirty="0"/>
          </a:p>
        </p:txBody>
      </p:sp>
    </p:spTree>
    <p:extLst>
      <p:ext uri="{BB962C8B-B14F-4D97-AF65-F5344CB8AC3E}">
        <p14:creationId xmlns:p14="http://schemas.microsoft.com/office/powerpoint/2010/main" val="2139783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3E45DF5-AE78-44F1-8F81-1654411ACC6D}"/>
              </a:ext>
            </a:extLst>
          </p:cNvPr>
          <p:cNvSpPr>
            <a:spLocks noGrp="1"/>
          </p:cNvSpPr>
          <p:nvPr>
            <p:ph type="title"/>
          </p:nvPr>
        </p:nvSpPr>
        <p:spPr/>
        <p:txBody>
          <a:bodyPr>
            <a:normAutofit fontScale="90000"/>
          </a:bodyPr>
          <a:lstStyle/>
          <a:p>
            <a:r>
              <a:rPr lang="en-US" sz="2700" b="1" dirty="0">
                <a:ea typeface="Times New Roman"/>
                <a:cs typeface="Times New Roman"/>
              </a:rPr>
              <a:t>Topics of IHC projects implemented independently and in partnership over 13 years:</a:t>
            </a:r>
            <a:r>
              <a:rPr lang="ru-RU" sz="4400" dirty="0" smtClean="0">
                <a:ea typeface="Times New Roman"/>
                <a:cs typeface="Times New Roman"/>
              </a:rPr>
              <a:t/>
            </a:r>
            <a:br>
              <a:rPr lang="ru-RU" sz="4400" dirty="0" smtClean="0">
                <a:ea typeface="Times New Roman"/>
                <a:cs typeface="Times New Roman"/>
              </a:rPr>
            </a:br>
            <a:endParaRPr lang="ru-RU" dirty="0"/>
          </a:p>
        </p:txBody>
      </p:sp>
      <p:sp>
        <p:nvSpPr>
          <p:cNvPr id="3" name="Объект 2">
            <a:extLst>
              <a:ext uri="{FF2B5EF4-FFF2-40B4-BE49-F238E27FC236}">
                <a16:creationId xmlns:a16="http://schemas.microsoft.com/office/drawing/2014/main" id="{94553A25-D122-4952-8066-3E84888B1807}"/>
              </a:ext>
            </a:extLst>
          </p:cNvPr>
          <p:cNvSpPr>
            <a:spLocks noGrp="1"/>
          </p:cNvSpPr>
          <p:nvPr>
            <p:ph sz="half" idx="1"/>
          </p:nvPr>
        </p:nvSpPr>
        <p:spPr>
          <a:xfrm>
            <a:off x="838199" y="1026368"/>
            <a:ext cx="10787743" cy="5654350"/>
          </a:xfrm>
        </p:spPr>
        <p:txBody>
          <a:bodyPr>
            <a:normAutofit fontScale="55000" lnSpcReduction="20000"/>
          </a:bodyPr>
          <a:lstStyle/>
          <a:p>
            <a:pPr marL="0" indent="0">
              <a:lnSpc>
                <a:spcPct val="115000"/>
              </a:lnSpc>
              <a:spcAft>
                <a:spcPts val="0"/>
              </a:spcAft>
              <a:buNone/>
            </a:pPr>
            <a:r>
              <a:rPr lang="en-US" sz="3300" dirty="0">
                <a:ea typeface="Times New Roman"/>
                <a:cs typeface="Times New Roman"/>
              </a:rPr>
              <a:t>“Carrying out activities to identify social labor problems and prevent labor conflicts”</a:t>
            </a:r>
          </a:p>
          <a:p>
            <a:pPr marL="0" indent="0">
              <a:lnSpc>
                <a:spcPct val="115000"/>
              </a:lnSpc>
              <a:spcAft>
                <a:spcPts val="0"/>
              </a:spcAft>
              <a:buNone/>
            </a:pPr>
            <a:r>
              <a:rPr lang="en-US" sz="3300" dirty="0">
                <a:ea typeface="Times New Roman"/>
                <a:cs typeface="Times New Roman"/>
              </a:rPr>
              <a:t>“Use of the institution of mediation to resolve social issues and maintain stability and harmony in society”</a:t>
            </a:r>
          </a:p>
          <a:p>
            <a:pPr marL="0" indent="0">
              <a:lnSpc>
                <a:spcPct val="115000"/>
              </a:lnSpc>
              <a:spcAft>
                <a:spcPts val="0"/>
              </a:spcAft>
              <a:buNone/>
            </a:pPr>
            <a:r>
              <a:rPr lang="en-US" sz="3300" dirty="0">
                <a:ea typeface="Times New Roman"/>
                <a:cs typeface="Times New Roman"/>
              </a:rPr>
              <a:t>"Labor Patrol"</a:t>
            </a:r>
          </a:p>
          <a:p>
            <a:pPr marL="0" indent="0">
              <a:lnSpc>
                <a:spcPct val="115000"/>
              </a:lnSpc>
              <a:spcAft>
                <a:spcPts val="0"/>
              </a:spcAft>
              <a:buNone/>
            </a:pPr>
            <a:r>
              <a:rPr lang="en-US" sz="3300" dirty="0">
                <a:ea typeface="Times New Roman"/>
                <a:cs typeface="Times New Roman"/>
              </a:rPr>
              <a:t>"Mediation in labor relations"</a:t>
            </a:r>
          </a:p>
          <a:p>
            <a:pPr marL="0" indent="0">
              <a:lnSpc>
                <a:spcPct val="115000"/>
              </a:lnSpc>
              <a:spcAft>
                <a:spcPts val="0"/>
              </a:spcAft>
              <a:buNone/>
            </a:pPr>
            <a:r>
              <a:rPr lang="en-US" sz="3300" dirty="0">
                <a:ea typeface="Times New Roman"/>
                <a:cs typeface="Times New Roman"/>
              </a:rPr>
              <a:t>"</a:t>
            </a:r>
            <a:r>
              <a:rPr lang="en-US" sz="3300" dirty="0" err="1">
                <a:ea typeface="Times New Roman"/>
                <a:cs typeface="Times New Roman"/>
              </a:rPr>
              <a:t>Aleumet</a:t>
            </a:r>
            <a:r>
              <a:rPr lang="en-US" sz="3300" dirty="0">
                <a:ea typeface="Times New Roman"/>
                <a:cs typeface="Times New Roman"/>
              </a:rPr>
              <a:t>"</a:t>
            </a:r>
          </a:p>
          <a:p>
            <a:pPr marL="0" indent="0">
              <a:lnSpc>
                <a:spcPct val="115000"/>
              </a:lnSpc>
              <a:spcAft>
                <a:spcPts val="0"/>
              </a:spcAft>
              <a:buNone/>
            </a:pPr>
            <a:r>
              <a:rPr lang="en-US" sz="3300" dirty="0">
                <a:ea typeface="Times New Roman"/>
                <a:cs typeface="Times New Roman"/>
              </a:rPr>
              <a:t>"Center for Reconciliation"</a:t>
            </a:r>
          </a:p>
          <a:p>
            <a:pPr marL="0" indent="0">
              <a:lnSpc>
                <a:spcPct val="115000"/>
              </a:lnSpc>
              <a:spcAft>
                <a:spcPts val="0"/>
              </a:spcAft>
              <a:buNone/>
            </a:pPr>
            <a:r>
              <a:rPr lang="en-US" sz="3300" dirty="0">
                <a:ea typeface="Times New Roman"/>
                <a:cs typeface="Times New Roman"/>
              </a:rPr>
              <a:t>“Mobile groups for monitoring compliance with election legislation during elections to the </a:t>
            </a:r>
            <a:r>
              <a:rPr lang="en-US" sz="3300" dirty="0" err="1">
                <a:ea typeface="Times New Roman"/>
                <a:cs typeface="Times New Roman"/>
              </a:rPr>
              <a:t>Mazhilis</a:t>
            </a:r>
            <a:r>
              <a:rPr lang="en-US" sz="3300" dirty="0">
                <a:ea typeface="Times New Roman"/>
                <a:cs typeface="Times New Roman"/>
              </a:rPr>
              <a:t> of the Parliament of the Republic of Kazakhstan” seminars for election participants on negotiations and conflict management that arise during elections.</a:t>
            </a:r>
          </a:p>
          <a:p>
            <a:pPr marL="0" indent="0">
              <a:lnSpc>
                <a:spcPct val="115000"/>
              </a:lnSpc>
              <a:spcAft>
                <a:spcPts val="0"/>
              </a:spcAft>
              <a:buNone/>
            </a:pPr>
            <a:r>
              <a:rPr lang="en-US" sz="3300" dirty="0">
                <a:ea typeface="Times New Roman"/>
                <a:cs typeface="Times New Roman"/>
              </a:rPr>
              <a:t>“Use of the institution of mediation to resolve social issues and maintain stability and harmony in society”</a:t>
            </a:r>
          </a:p>
          <a:p>
            <a:pPr marL="0" indent="0">
              <a:lnSpc>
                <a:spcPct val="115000"/>
              </a:lnSpc>
              <a:spcAft>
                <a:spcPts val="0"/>
              </a:spcAft>
              <a:buNone/>
            </a:pPr>
            <a:r>
              <a:rPr lang="en-US" sz="3300" dirty="0">
                <a:ea typeface="Times New Roman"/>
                <a:cs typeface="Times New Roman"/>
              </a:rPr>
              <a:t>"Legal and </a:t>
            </a:r>
            <a:r>
              <a:rPr lang="en-US" sz="3300" dirty="0" err="1">
                <a:ea typeface="Times New Roman"/>
                <a:cs typeface="Times New Roman"/>
              </a:rPr>
              <a:t>mediative</a:t>
            </a:r>
            <a:r>
              <a:rPr lang="en-US" sz="3300" dirty="0">
                <a:ea typeface="Times New Roman"/>
                <a:cs typeface="Times New Roman"/>
              </a:rPr>
              <a:t> culture"</a:t>
            </a:r>
          </a:p>
          <a:p>
            <a:pPr marL="0" indent="0">
              <a:lnSpc>
                <a:spcPct val="115000"/>
              </a:lnSpc>
              <a:spcAft>
                <a:spcPts val="0"/>
              </a:spcAft>
              <a:buNone/>
            </a:pPr>
            <a:r>
              <a:rPr lang="en-US" sz="3300" dirty="0">
                <a:ea typeface="Times New Roman"/>
                <a:cs typeface="Times New Roman"/>
              </a:rPr>
              <a:t>“Institutionalization of measures to strengthen family values among young people”</a:t>
            </a:r>
          </a:p>
          <a:p>
            <a:pPr marL="0" indent="0">
              <a:lnSpc>
                <a:spcPct val="115000"/>
              </a:lnSpc>
              <a:spcAft>
                <a:spcPts val="0"/>
              </a:spcAft>
              <a:buNone/>
            </a:pPr>
            <a:r>
              <a:rPr lang="en-US" sz="3300" dirty="0">
                <a:ea typeface="Times New Roman"/>
                <a:cs typeface="Times New Roman"/>
              </a:rPr>
              <a:t>“Popularization of the institution of mediation and resolution of disputes among the population”</a:t>
            </a:r>
          </a:p>
          <a:p>
            <a:endParaRPr lang="ru-RU" dirty="0"/>
          </a:p>
        </p:txBody>
      </p:sp>
      <p:sp>
        <p:nvSpPr>
          <p:cNvPr id="4" name="Объект 3">
            <a:extLst>
              <a:ext uri="{FF2B5EF4-FFF2-40B4-BE49-F238E27FC236}">
                <a16:creationId xmlns:a16="http://schemas.microsoft.com/office/drawing/2014/main" id="{F466BD8B-0517-481E-B4A8-32F3BACA6770}"/>
              </a:ext>
            </a:extLst>
          </p:cNvPr>
          <p:cNvSpPr>
            <a:spLocks noGrp="1"/>
          </p:cNvSpPr>
          <p:nvPr>
            <p:ph sz="half" idx="2"/>
          </p:nvPr>
        </p:nvSpPr>
        <p:spPr>
          <a:xfrm flipH="1">
            <a:off x="11353800" y="4851399"/>
            <a:ext cx="272142" cy="1325564"/>
          </a:xfrm>
        </p:spPr>
        <p:txBody>
          <a:bodyPr>
            <a:normAutofit fontScale="55000" lnSpcReduction="20000"/>
          </a:bodyPr>
          <a:lstStyle/>
          <a:p>
            <a:endParaRPr lang="ru-RU" dirty="0"/>
          </a:p>
        </p:txBody>
      </p:sp>
    </p:spTree>
    <p:extLst>
      <p:ext uri="{BB962C8B-B14F-4D97-AF65-F5344CB8AC3E}">
        <p14:creationId xmlns:p14="http://schemas.microsoft.com/office/powerpoint/2010/main" val="2463808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8DB8BB-1FFE-401B-9E13-44BE787E0FE1}"/>
              </a:ext>
            </a:extLst>
          </p:cNvPr>
          <p:cNvSpPr>
            <a:spLocks noGrp="1"/>
          </p:cNvSpPr>
          <p:nvPr>
            <p:ph type="title"/>
          </p:nvPr>
        </p:nvSpPr>
        <p:spPr>
          <a:xfrm>
            <a:off x="838200" y="914400"/>
            <a:ext cx="10515600" cy="2514600"/>
          </a:xfrm>
        </p:spPr>
        <p:txBody>
          <a:bodyPr>
            <a:normAutofit fontScale="90000"/>
          </a:bodyPr>
          <a:lstStyle/>
          <a:p>
            <a:r>
              <a:rPr lang="en-US" sz="2200" dirty="0">
                <a:latin typeface="+mn-lt"/>
                <a:ea typeface="Times New Roman" panose="02020603050405020304" pitchFamily="18" charset="0"/>
                <a:cs typeface="Times New Roman" panose="02020603050405020304" pitchFamily="18" charset="0"/>
              </a:rPr>
              <a:t>The MPC also operates a Center for Advanced Studies to conduct open and corporate training for individuals and legal entities on the following topics:</a:t>
            </a:r>
            <a:br>
              <a:rPr lang="en-US" sz="2200" dirty="0">
                <a:latin typeface="+mn-lt"/>
                <a:ea typeface="Times New Roman" panose="02020603050405020304" pitchFamily="18" charset="0"/>
                <a:cs typeface="Times New Roman" panose="02020603050405020304" pitchFamily="18" charset="0"/>
              </a:rPr>
            </a:br>
            <a:r>
              <a:rPr lang="en-US" sz="2200" dirty="0">
                <a:latin typeface="+mn-lt"/>
                <a:ea typeface="Times New Roman" panose="02020603050405020304" pitchFamily="18" charset="0"/>
                <a:cs typeface="Times New Roman" panose="02020603050405020304" pitchFamily="18" charset="0"/>
              </a:rPr>
              <a:t>-The art of negotiation</a:t>
            </a:r>
            <a:br>
              <a:rPr lang="en-US" sz="2200" dirty="0">
                <a:latin typeface="+mn-lt"/>
                <a:ea typeface="Times New Roman" panose="02020603050405020304" pitchFamily="18" charset="0"/>
                <a:cs typeface="Times New Roman" panose="02020603050405020304" pitchFamily="18" charset="0"/>
              </a:rPr>
            </a:br>
            <a:r>
              <a:rPr lang="en-US" sz="2200" dirty="0">
                <a:latin typeface="+mn-lt"/>
                <a:ea typeface="Times New Roman" panose="02020603050405020304" pitchFamily="18" charset="0"/>
                <a:cs typeface="Times New Roman" panose="02020603050405020304" pitchFamily="18" charset="0"/>
              </a:rPr>
              <a:t>- Profiling</a:t>
            </a:r>
            <a:br>
              <a:rPr lang="en-US" sz="2200" dirty="0">
                <a:latin typeface="+mn-lt"/>
                <a:ea typeface="Times New Roman" panose="02020603050405020304" pitchFamily="18" charset="0"/>
                <a:cs typeface="Times New Roman" panose="02020603050405020304" pitchFamily="18" charset="0"/>
              </a:rPr>
            </a:br>
            <a:r>
              <a:rPr lang="en-US" sz="2200" dirty="0">
                <a:latin typeface="+mn-lt"/>
                <a:ea typeface="Times New Roman" panose="02020603050405020304" pitchFamily="18" charset="0"/>
                <a:cs typeface="Times New Roman" panose="02020603050405020304" pitchFamily="18" charset="0"/>
              </a:rPr>
              <a:t>- Current issues of application of labor legislation and the basics of mediation for conciliation commissions</a:t>
            </a:r>
            <a:br>
              <a:rPr lang="en-US" sz="2200" dirty="0">
                <a:latin typeface="+mn-lt"/>
                <a:ea typeface="Times New Roman" panose="02020603050405020304" pitchFamily="18" charset="0"/>
                <a:cs typeface="Times New Roman" panose="02020603050405020304" pitchFamily="18" charset="0"/>
              </a:rPr>
            </a:br>
            <a:r>
              <a:rPr lang="en-US" sz="2200" dirty="0">
                <a:latin typeface="+mn-lt"/>
                <a:ea typeface="Times New Roman" panose="02020603050405020304" pitchFamily="18" charset="0"/>
                <a:cs typeface="Times New Roman" panose="02020603050405020304" pitchFamily="18" charset="0"/>
              </a:rPr>
              <a:t>- Extreme negotiations</a:t>
            </a:r>
            <a:br>
              <a:rPr lang="en-US" sz="2200" dirty="0">
                <a:latin typeface="+mn-lt"/>
                <a:ea typeface="Times New Roman" panose="02020603050405020304" pitchFamily="18" charset="0"/>
                <a:cs typeface="Times New Roman" panose="02020603050405020304" pitchFamily="18" charset="0"/>
              </a:rPr>
            </a:br>
            <a:r>
              <a:rPr lang="en-US" sz="2200" dirty="0">
                <a:latin typeface="+mn-lt"/>
                <a:ea typeface="Times New Roman" panose="02020603050405020304" pitchFamily="18" charset="0"/>
                <a:cs typeface="Times New Roman" panose="02020603050405020304" pitchFamily="18" charset="0"/>
              </a:rPr>
              <a:t>- Time management</a:t>
            </a:r>
            <a:br>
              <a:rPr lang="en-US" sz="2200" dirty="0">
                <a:latin typeface="+mn-lt"/>
                <a:ea typeface="Times New Roman" panose="02020603050405020304" pitchFamily="18" charset="0"/>
                <a:cs typeface="Times New Roman" panose="02020603050405020304" pitchFamily="18" charset="0"/>
              </a:rPr>
            </a:br>
            <a:r>
              <a:rPr lang="en-US" sz="2200" dirty="0">
                <a:latin typeface="+mn-lt"/>
                <a:ea typeface="Times New Roman" panose="02020603050405020304" pitchFamily="18" charset="0"/>
                <a:cs typeface="Times New Roman" panose="02020603050405020304" pitchFamily="18" charset="0"/>
              </a:rPr>
              <a:t>- Leadership and team building</a:t>
            </a:r>
            <a:br>
              <a:rPr lang="en-US" sz="2200" dirty="0">
                <a:latin typeface="+mn-lt"/>
                <a:ea typeface="Times New Roman" panose="02020603050405020304" pitchFamily="18" charset="0"/>
                <a:cs typeface="Times New Roman" panose="02020603050405020304" pitchFamily="18" charset="0"/>
              </a:rPr>
            </a:br>
            <a:r>
              <a:rPr lang="en-US" sz="2200" dirty="0">
                <a:latin typeface="+mn-lt"/>
                <a:ea typeface="Times New Roman" panose="02020603050405020304" pitchFamily="18" charset="0"/>
                <a:cs typeface="Times New Roman" panose="02020603050405020304" pitchFamily="18" charset="0"/>
              </a:rPr>
              <a:t>- Anti-corruption compliance</a:t>
            </a:r>
            <a:br>
              <a:rPr lang="en-US" sz="2200" dirty="0">
                <a:latin typeface="+mn-lt"/>
                <a:ea typeface="Times New Roman" panose="02020603050405020304" pitchFamily="18" charset="0"/>
                <a:cs typeface="Times New Roman" panose="02020603050405020304" pitchFamily="18" charset="0"/>
              </a:rPr>
            </a:br>
            <a:r>
              <a:rPr lang="en-US" sz="2200" dirty="0">
                <a:latin typeface="+mn-lt"/>
                <a:ea typeface="Times New Roman" panose="02020603050405020304" pitchFamily="18" charset="0"/>
                <a:cs typeface="Times New Roman" panose="02020603050405020304" pitchFamily="18" charset="0"/>
              </a:rPr>
              <a:t>- Strategic management and others.</a:t>
            </a:r>
            <a:br>
              <a:rPr lang="en-US" sz="2200" dirty="0">
                <a:latin typeface="+mn-lt"/>
                <a:ea typeface="Times New Roman" panose="02020603050405020304" pitchFamily="18" charset="0"/>
                <a:cs typeface="Times New Roman" panose="02020603050405020304" pitchFamily="18" charset="0"/>
              </a:rPr>
            </a:br>
            <a:r>
              <a:rPr lang="ru-RU" sz="1800" dirty="0">
                <a:effectLst/>
                <a:latin typeface="Arial" panose="020B0604020202020204" pitchFamily="34" charset="0"/>
                <a:ea typeface="Times New Roman" panose="02020603050405020304" pitchFamily="18" charset="0"/>
                <a:cs typeface="Times New Roman" panose="02020603050405020304" pitchFamily="18" charset="0"/>
              </a:rPr>
              <a:t/>
            </a:r>
            <a:br>
              <a:rPr lang="ru-RU" sz="1800" dirty="0">
                <a:effectLst/>
                <a:latin typeface="Arial" panose="020B0604020202020204" pitchFamily="34" charset="0"/>
                <a:ea typeface="Times New Roman" panose="02020603050405020304" pitchFamily="18" charset="0"/>
                <a:cs typeface="Times New Roman" panose="02020603050405020304" pitchFamily="18" charset="0"/>
              </a:rPr>
            </a:br>
            <a:endParaRPr lang="ru-RU" dirty="0"/>
          </a:p>
        </p:txBody>
      </p:sp>
      <p:sp>
        <p:nvSpPr>
          <p:cNvPr id="3" name="Объект 2">
            <a:extLst>
              <a:ext uri="{FF2B5EF4-FFF2-40B4-BE49-F238E27FC236}">
                <a16:creationId xmlns:a16="http://schemas.microsoft.com/office/drawing/2014/main" id="{32E01876-FE44-487B-8584-CA5764D5A96D}"/>
              </a:ext>
            </a:extLst>
          </p:cNvPr>
          <p:cNvSpPr>
            <a:spLocks noGrp="1"/>
          </p:cNvSpPr>
          <p:nvPr>
            <p:ph sz="half" idx="1"/>
          </p:nvPr>
        </p:nvSpPr>
        <p:spPr>
          <a:xfrm>
            <a:off x="1399592" y="3806889"/>
            <a:ext cx="4620208" cy="2370073"/>
          </a:xfrm>
        </p:spPr>
        <p:txBody>
          <a:bodyPr/>
          <a:lstStyle/>
          <a:p>
            <a:endParaRPr lang="ru-RU" dirty="0"/>
          </a:p>
        </p:txBody>
      </p:sp>
      <p:sp>
        <p:nvSpPr>
          <p:cNvPr id="4" name="Объект 3">
            <a:extLst>
              <a:ext uri="{FF2B5EF4-FFF2-40B4-BE49-F238E27FC236}">
                <a16:creationId xmlns:a16="http://schemas.microsoft.com/office/drawing/2014/main" id="{BD60EC96-AE64-403F-84C3-D9ACD01C2147}"/>
              </a:ext>
            </a:extLst>
          </p:cNvPr>
          <p:cNvSpPr>
            <a:spLocks noGrp="1"/>
          </p:cNvSpPr>
          <p:nvPr>
            <p:ph sz="half" idx="2"/>
          </p:nvPr>
        </p:nvSpPr>
        <p:spPr>
          <a:xfrm>
            <a:off x="7623110" y="3806889"/>
            <a:ext cx="3730690" cy="2370074"/>
          </a:xfrm>
        </p:spPr>
        <p:txBody>
          <a:bodyPr/>
          <a:lstStyle/>
          <a:p>
            <a:endParaRPr lang="ru-RU" dirty="0"/>
          </a:p>
        </p:txBody>
      </p:sp>
      <p:pic>
        <p:nvPicPr>
          <p:cNvPr id="5" name="Рисунок 4">
            <a:extLst>
              <a:ext uri="{FF2B5EF4-FFF2-40B4-BE49-F238E27FC236}">
                <a16:creationId xmlns:a16="http://schemas.microsoft.com/office/drawing/2014/main" id="{2265FB61-4882-4D5A-9B3B-EE16E5769CBE}"/>
              </a:ext>
            </a:extLst>
          </p:cNvPr>
          <p:cNvPicPr>
            <a:picLocks noChangeAspect="1"/>
          </p:cNvPicPr>
          <p:nvPr/>
        </p:nvPicPr>
        <p:blipFill>
          <a:blip r:embed="rId2"/>
          <a:stretch>
            <a:fillRect/>
          </a:stretch>
        </p:blipFill>
        <p:spPr>
          <a:xfrm>
            <a:off x="6471849" y="2276305"/>
            <a:ext cx="5462489" cy="4096867"/>
          </a:xfrm>
          <a:prstGeom prst="rect">
            <a:avLst/>
          </a:prstGeom>
        </p:spPr>
      </p:pic>
      <p:pic>
        <p:nvPicPr>
          <p:cNvPr id="6" name="Рисунок 5">
            <a:extLst>
              <a:ext uri="{FF2B5EF4-FFF2-40B4-BE49-F238E27FC236}">
                <a16:creationId xmlns:a16="http://schemas.microsoft.com/office/drawing/2014/main" id="{D62EC5F6-6B33-4671-88F0-570B6641E58B}"/>
              </a:ext>
            </a:extLst>
          </p:cNvPr>
          <p:cNvPicPr>
            <a:picLocks noChangeAspect="1"/>
          </p:cNvPicPr>
          <p:nvPr/>
        </p:nvPicPr>
        <p:blipFill>
          <a:blip r:embed="rId3"/>
          <a:stretch>
            <a:fillRect/>
          </a:stretch>
        </p:blipFill>
        <p:spPr>
          <a:xfrm>
            <a:off x="1316324" y="3599079"/>
            <a:ext cx="3712876" cy="2785692"/>
          </a:xfrm>
          <a:prstGeom prst="rect">
            <a:avLst/>
          </a:prstGeom>
        </p:spPr>
      </p:pic>
    </p:spTree>
    <p:extLst>
      <p:ext uri="{BB962C8B-B14F-4D97-AF65-F5344CB8AC3E}">
        <p14:creationId xmlns:p14="http://schemas.microsoft.com/office/powerpoint/2010/main" val="10339579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F71F510-9D45-48B9-B0EF-4411B087653F}"/>
              </a:ext>
            </a:extLst>
          </p:cNvPr>
          <p:cNvSpPr>
            <a:spLocks noGrp="1"/>
          </p:cNvSpPr>
          <p:nvPr>
            <p:ph type="title"/>
          </p:nvPr>
        </p:nvSpPr>
        <p:spPr>
          <a:xfrm>
            <a:off x="838200" y="365125"/>
            <a:ext cx="10515600" cy="2835275"/>
          </a:xfrm>
        </p:spPr>
        <p:txBody>
          <a:bodyPr>
            <a:noAutofit/>
          </a:bodyPr>
          <a:lstStyle/>
          <a:p>
            <a:r>
              <a:rPr lang="en-US" sz="2160" dirty="0"/>
              <a:t>Introduction of an online mediation program and signing of documents using an electronic digital signature on the Kazakhstan Dispute Resolution Portal</a:t>
            </a:r>
            <a:br>
              <a:rPr lang="en-US" sz="2160" dirty="0"/>
            </a:br>
            <a:r>
              <a:rPr lang="en-US" sz="2160" dirty="0"/>
              <a:t>(site currently under development)</a:t>
            </a:r>
            <a:br>
              <a:rPr lang="en-US" sz="2160" dirty="0"/>
            </a:br>
            <a:r>
              <a:rPr lang="en-US" sz="2160" dirty="0"/>
              <a:t>• Author’s project of </a:t>
            </a:r>
            <a:r>
              <a:rPr lang="en-US" sz="2160" dirty="0" err="1"/>
              <a:t>Zhandilda</a:t>
            </a:r>
            <a:r>
              <a:rPr lang="en-US" sz="2160" dirty="0"/>
              <a:t> </a:t>
            </a:r>
            <a:r>
              <a:rPr lang="en-US" sz="2160" dirty="0" err="1"/>
              <a:t>Zhakupov</a:t>
            </a:r>
            <a:r>
              <a:rPr lang="en-US" sz="2160" dirty="0"/>
              <a:t> “E-mediation”</a:t>
            </a:r>
            <a:br>
              <a:rPr lang="en-US" sz="2160" dirty="0"/>
            </a:br>
            <a:r>
              <a:rPr lang="en-US" sz="2160" dirty="0"/>
              <a:t>• In Kazakhstan, electronic digital signatures are already moving to the QR code format; since last year, the Ministry of </a:t>
            </a:r>
            <a:r>
              <a:rPr lang="en-US" sz="2160" dirty="0" err="1"/>
              <a:t>Informatization</a:t>
            </a:r>
            <a:r>
              <a:rPr lang="en-US" sz="2160" dirty="0"/>
              <a:t>, together with IT companies, has been implementing a pilot project on international electronic digital signatures.</a:t>
            </a:r>
            <a:br>
              <a:rPr lang="en-US" sz="2160" dirty="0"/>
            </a:br>
            <a:endParaRPr lang="ru-RU" sz="2160" dirty="0"/>
          </a:p>
        </p:txBody>
      </p:sp>
      <p:pic>
        <p:nvPicPr>
          <p:cNvPr id="4" name="Объект 3">
            <a:extLst>
              <a:ext uri="{FF2B5EF4-FFF2-40B4-BE49-F238E27FC236}">
                <a16:creationId xmlns:a16="http://schemas.microsoft.com/office/drawing/2014/main" id="{EAC8CA6B-EE1D-425A-9C21-8275A5DF5855}"/>
              </a:ext>
            </a:extLst>
          </p:cNvPr>
          <p:cNvPicPr>
            <a:picLocks noGrp="1" noChangeAspect="1"/>
          </p:cNvPicPr>
          <p:nvPr>
            <p:ph idx="1"/>
          </p:nvPr>
        </p:nvPicPr>
        <p:blipFill>
          <a:blip r:embed="rId2"/>
          <a:stretch>
            <a:fillRect/>
          </a:stretch>
        </p:blipFill>
        <p:spPr>
          <a:xfrm>
            <a:off x="124691" y="3386084"/>
            <a:ext cx="6245182" cy="3471916"/>
          </a:xfrm>
          <a:prstGeom prst="rect">
            <a:avLst/>
          </a:prstGeom>
        </p:spPr>
      </p:pic>
      <p:pic>
        <p:nvPicPr>
          <p:cNvPr id="5" name="Объект 4">
            <a:extLst>
              <a:ext uri="{FF2B5EF4-FFF2-40B4-BE49-F238E27FC236}">
                <a16:creationId xmlns:a16="http://schemas.microsoft.com/office/drawing/2014/main" id="{0C2C719B-24D3-4986-84C3-66BFD93FBBC2}"/>
              </a:ext>
            </a:extLst>
          </p:cNvPr>
          <p:cNvPicPr>
            <a:picLocks noChangeAspect="1"/>
          </p:cNvPicPr>
          <p:nvPr/>
        </p:nvPicPr>
        <p:blipFill>
          <a:blip r:embed="rId3"/>
          <a:stretch>
            <a:fillRect/>
          </a:stretch>
        </p:blipFill>
        <p:spPr>
          <a:xfrm>
            <a:off x="6567460" y="3386084"/>
            <a:ext cx="5661853" cy="3153261"/>
          </a:xfrm>
          <a:prstGeom prst="rect">
            <a:avLst/>
          </a:prstGeom>
        </p:spPr>
      </p:pic>
    </p:spTree>
    <p:extLst>
      <p:ext uri="{BB962C8B-B14F-4D97-AF65-F5344CB8AC3E}">
        <p14:creationId xmlns:p14="http://schemas.microsoft.com/office/powerpoint/2010/main" val="3272971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913169"/>
          </a:xfrm>
        </p:spPr>
        <p:txBody>
          <a:bodyPr>
            <a:normAutofit/>
          </a:bodyPr>
          <a:lstStyle/>
          <a:p>
            <a:r>
              <a:rPr lang="ru-RU" sz="2800" i="1" dirty="0"/>
              <a:t>Международный опыт проведения медиаций и Сингапурская конвенция</a:t>
            </a:r>
          </a:p>
        </p:txBody>
      </p:sp>
      <p:sp>
        <p:nvSpPr>
          <p:cNvPr id="3" name="Объект 2"/>
          <p:cNvSpPr>
            <a:spLocks noGrp="1"/>
          </p:cNvSpPr>
          <p:nvPr>
            <p:ph idx="1"/>
          </p:nvPr>
        </p:nvSpPr>
        <p:spPr>
          <a:xfrm>
            <a:off x="794328" y="1380932"/>
            <a:ext cx="8545616" cy="5102996"/>
          </a:xfrm>
        </p:spPr>
        <p:txBody>
          <a:bodyPr>
            <a:normAutofit fontScale="92500" lnSpcReduction="20000"/>
          </a:bodyPr>
          <a:lstStyle/>
          <a:p>
            <a:pPr marL="0" indent="0">
              <a:buNone/>
            </a:pPr>
            <a:r>
              <a:rPr lang="en-US" dirty="0"/>
              <a:t>In the register of mediators on the IHC website there is a special section for International Mediators, which contains experiences of mediators from conducting international mediations.</a:t>
            </a:r>
          </a:p>
          <a:p>
            <a:pPr marL="0" indent="0">
              <a:buNone/>
            </a:pPr>
            <a:r>
              <a:rPr lang="en-US" dirty="0"/>
              <a:t>Mediations are carried out mainly in the CIS countries (Uzbekistan, Russia, Kyrgyzstan, Georgia), but there are also disputes with foreign countries (China, Italy, the Netherlands, Turkey, Switzerland)</a:t>
            </a:r>
          </a:p>
          <a:p>
            <a:pPr marL="0" indent="0">
              <a:buNone/>
            </a:pPr>
            <a:r>
              <a:rPr lang="en-US" dirty="0"/>
              <a:t>Kazakhstan has signed and ratified the </a:t>
            </a:r>
            <a:r>
              <a:rPr lang="en-US" b="1" dirty="0"/>
              <a:t>Singapore Mediation Convention</a:t>
            </a:r>
            <a:r>
              <a:rPr lang="en-US" dirty="0"/>
              <a:t> with two reservations.</a:t>
            </a:r>
          </a:p>
          <a:p>
            <a:pPr marL="0" indent="0">
              <a:buNone/>
            </a:pPr>
            <a:r>
              <a:rPr lang="en-US" dirty="0"/>
              <a:t>In previous years, a group of CIS experts organized and held an International Forum on the Singapore Convention, which contributed to resolving the issue of ratification of the Convention by our country. Kazakhstan was represented at the Forum by the head of the MPC </a:t>
            </a:r>
            <a:r>
              <a:rPr lang="en-US" dirty="0" err="1"/>
              <a:t>Zhakupov</a:t>
            </a:r>
            <a:r>
              <a:rPr lang="en-US" dirty="0"/>
              <a:t> </a:t>
            </a:r>
            <a:r>
              <a:rPr lang="en-US" dirty="0" err="1"/>
              <a:t>Zh.A</a:t>
            </a:r>
            <a:r>
              <a:rPr lang="en-US" dirty="0"/>
              <a:t>.</a:t>
            </a:r>
            <a:endParaRPr lang="en-US" dirty="0"/>
          </a:p>
        </p:txBody>
      </p:sp>
      <p:pic>
        <p:nvPicPr>
          <p:cNvPr id="4" name="Рисунок 3">
            <a:extLst>
              <a:ext uri="{FF2B5EF4-FFF2-40B4-BE49-F238E27FC236}">
                <a16:creationId xmlns:a16="http://schemas.microsoft.com/office/drawing/2014/main" id="{78B1ABBE-2893-4949-8FFD-AB994B27A117}"/>
              </a:ext>
            </a:extLst>
          </p:cNvPr>
          <p:cNvPicPr>
            <a:picLocks noChangeAspect="1"/>
          </p:cNvPicPr>
          <p:nvPr/>
        </p:nvPicPr>
        <p:blipFill>
          <a:blip r:embed="rId2"/>
          <a:stretch>
            <a:fillRect/>
          </a:stretch>
        </p:blipFill>
        <p:spPr>
          <a:xfrm>
            <a:off x="9241959" y="1278293"/>
            <a:ext cx="2573717" cy="3247053"/>
          </a:xfrm>
          <a:prstGeom prst="rect">
            <a:avLst/>
          </a:prstGeom>
        </p:spPr>
      </p:pic>
    </p:spTree>
    <p:extLst>
      <p:ext uri="{BB962C8B-B14F-4D97-AF65-F5344CB8AC3E}">
        <p14:creationId xmlns:p14="http://schemas.microsoft.com/office/powerpoint/2010/main" val="34077879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591B05D-1B0C-4BFE-AD38-08F3A6E1CC31}"/>
              </a:ext>
            </a:extLst>
          </p:cNvPr>
          <p:cNvSpPr>
            <a:spLocks noGrp="1"/>
          </p:cNvSpPr>
          <p:nvPr>
            <p:ph type="title"/>
          </p:nvPr>
        </p:nvSpPr>
        <p:spPr>
          <a:xfrm>
            <a:off x="609600" y="274638"/>
            <a:ext cx="10972800" cy="751522"/>
          </a:xfrm>
        </p:spPr>
        <p:txBody>
          <a:bodyPr>
            <a:normAutofit/>
          </a:bodyPr>
          <a:lstStyle/>
          <a:p>
            <a:pPr algn="ctr"/>
            <a:r>
              <a:rPr lang="en-US" b="1" i="1" dirty="0">
                <a:solidFill>
                  <a:srgbClr val="FF0000"/>
                </a:solidFill>
              </a:rPr>
              <a:t>Proposals for cooperation:</a:t>
            </a:r>
            <a:endParaRPr lang="ru-RU" b="1" i="1" dirty="0">
              <a:solidFill>
                <a:srgbClr val="FF0000"/>
              </a:solidFill>
            </a:endParaRPr>
          </a:p>
        </p:txBody>
      </p:sp>
      <p:sp>
        <p:nvSpPr>
          <p:cNvPr id="3" name="Объект 2">
            <a:extLst>
              <a:ext uri="{FF2B5EF4-FFF2-40B4-BE49-F238E27FC236}">
                <a16:creationId xmlns:a16="http://schemas.microsoft.com/office/drawing/2014/main" id="{5982AEF1-5E27-480C-B975-6C4EB5AA8769}"/>
              </a:ext>
            </a:extLst>
          </p:cNvPr>
          <p:cNvSpPr>
            <a:spLocks noGrp="1"/>
          </p:cNvSpPr>
          <p:nvPr>
            <p:ph idx="1"/>
          </p:nvPr>
        </p:nvSpPr>
        <p:spPr>
          <a:xfrm>
            <a:off x="354563" y="1259841"/>
            <a:ext cx="11227837" cy="5392886"/>
          </a:xfrm>
        </p:spPr>
        <p:txBody>
          <a:bodyPr>
            <a:normAutofit fontScale="77500" lnSpcReduction="20000"/>
          </a:bodyPr>
          <a:lstStyle/>
          <a:p>
            <a:pPr marL="0" indent="0">
              <a:buNone/>
            </a:pPr>
            <a:r>
              <a:rPr lang="en-US" dirty="0"/>
              <a:t>• Conclusion of a Memorandum of Mutual Cooperation for the development of the institution of mediation in our countries</a:t>
            </a:r>
          </a:p>
          <a:p>
            <a:pPr marL="0" indent="0">
              <a:buNone/>
            </a:pPr>
            <a:r>
              <a:rPr lang="en-US" dirty="0"/>
              <a:t>• Development and implementation of training educational projects on mediation for mediators, the judiciary and other interested professionals in Kazakhstan, Central Asia and the CIS.</a:t>
            </a:r>
          </a:p>
          <a:p>
            <a:pPr marL="0" indent="0">
              <a:buNone/>
            </a:pPr>
            <a:r>
              <a:rPr lang="en-US" dirty="0"/>
              <a:t>• Conducting joint events on issues of mediation and law to improve the skills of lawyers and mediators in the field of mediation, exchange of experience, practice, legal norms in the field of mediation</a:t>
            </a:r>
          </a:p>
          <a:p>
            <a:pPr marL="0" indent="0">
              <a:buNone/>
            </a:pPr>
            <a:r>
              <a:rPr lang="en-US" dirty="0"/>
              <a:t>• Studying and promoting issues of resolving cross-border disputes, maintaining joint registers of international mediators, organizing international mediations by mediators from our countries.</a:t>
            </a:r>
          </a:p>
          <a:p>
            <a:pPr marL="0" indent="0">
              <a:buNone/>
            </a:pPr>
            <a:r>
              <a:rPr lang="en-US" dirty="0"/>
              <a:t>• Exchange of experience and development of online mediation and international electronic platforms for dispute resolution, including on our Kazakhstan dispute resolution portal adr.com.kz</a:t>
            </a:r>
          </a:p>
          <a:p>
            <a:pPr marL="0" indent="0">
              <a:buNone/>
            </a:pPr>
            <a:r>
              <a:rPr lang="en-US" dirty="0"/>
              <a:t>• Attracting partners for cooperation, developing creative, effective, long-term mediation projects</a:t>
            </a:r>
          </a:p>
          <a:p>
            <a:pPr marL="0" indent="0">
              <a:buNone/>
            </a:pPr>
            <a:r>
              <a:rPr lang="en-US" dirty="0"/>
              <a:t>• Involving international organizations to work together, whose activities are related to the preservation and strengthening of peace, conflict prevention, and the use of a mediation approach to resolving disagreements.</a:t>
            </a:r>
          </a:p>
          <a:p>
            <a:endParaRPr lang="ru-RU" dirty="0"/>
          </a:p>
          <a:p>
            <a:endParaRPr lang="ru-RU" dirty="0"/>
          </a:p>
        </p:txBody>
      </p:sp>
    </p:spTree>
    <p:extLst>
      <p:ext uri="{BB962C8B-B14F-4D97-AF65-F5344CB8AC3E}">
        <p14:creationId xmlns:p14="http://schemas.microsoft.com/office/powerpoint/2010/main" val="2190698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a:extLst>
              <a:ext uri="{FF2B5EF4-FFF2-40B4-BE49-F238E27FC236}">
                <a16:creationId xmlns:a16="http://schemas.microsoft.com/office/drawing/2014/main" id="{5E376FF1-73E4-4D29-B002-A39E8BA4A5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0489" y="5211551"/>
            <a:ext cx="888677" cy="499881"/>
          </a:xfrm>
          <a:prstGeom prst="rect">
            <a:avLst/>
          </a:prstGeom>
        </p:spPr>
      </p:pic>
      <p:sp>
        <p:nvSpPr>
          <p:cNvPr id="2" name="Заголовок 1"/>
          <p:cNvSpPr>
            <a:spLocks noGrp="1"/>
          </p:cNvSpPr>
          <p:nvPr>
            <p:ph type="title"/>
          </p:nvPr>
        </p:nvSpPr>
        <p:spPr>
          <a:xfrm>
            <a:off x="2860463" y="911144"/>
            <a:ext cx="8229600" cy="1926155"/>
          </a:xfrm>
        </p:spPr>
        <p:txBody>
          <a:bodyPr>
            <a:normAutofit fontScale="90000"/>
          </a:bodyPr>
          <a:lstStyle/>
          <a:p>
            <a:pPr algn="ctr"/>
            <a:r>
              <a:rPr lang="ru-RU" sz="2700" b="1" dirty="0"/>
              <a:t/>
            </a:r>
            <a:br>
              <a:rPr lang="ru-RU" sz="2700" b="1" dirty="0"/>
            </a:br>
            <a:r>
              <a:rPr lang="en-US" sz="3600" b="1" dirty="0">
                <a:solidFill>
                  <a:schemeClr val="accent1">
                    <a:lumMod val="50000"/>
                  </a:schemeClr>
                </a:solidFill>
              </a:rPr>
              <a:t>The International Human Rights Center</a:t>
            </a:r>
            <a:br>
              <a:rPr lang="en-US" sz="3600" b="1" dirty="0">
                <a:solidFill>
                  <a:schemeClr val="accent1">
                    <a:lumMod val="50000"/>
                  </a:schemeClr>
                </a:solidFill>
              </a:rPr>
            </a:br>
            <a:r>
              <a:rPr lang="en-US" sz="3600" b="1" dirty="0">
                <a:solidFill>
                  <a:schemeClr val="accent1">
                    <a:lumMod val="50000"/>
                  </a:schemeClr>
                </a:solidFill>
              </a:rPr>
              <a:t>Mediation Center</a:t>
            </a:r>
            <a:br>
              <a:rPr lang="en-US" sz="3600" b="1" dirty="0">
                <a:solidFill>
                  <a:schemeClr val="accent1">
                    <a:lumMod val="50000"/>
                  </a:schemeClr>
                </a:solidFill>
              </a:rPr>
            </a:br>
            <a:r>
              <a:rPr lang="en-US" sz="3600" b="1" dirty="0">
                <a:solidFill>
                  <a:schemeClr val="accent1">
                    <a:lumMod val="50000"/>
                  </a:schemeClr>
                </a:solidFill>
              </a:rPr>
              <a:t>School of Mediation and Negotiation</a:t>
            </a:r>
            <a:br>
              <a:rPr lang="en-US" sz="3600" b="1" dirty="0">
                <a:solidFill>
                  <a:schemeClr val="accent1">
                    <a:lumMod val="50000"/>
                  </a:schemeClr>
                </a:solidFill>
              </a:rPr>
            </a:br>
            <a:r>
              <a:rPr lang="ru-RU" sz="3100" b="1" dirty="0"/>
              <a:t/>
            </a:r>
            <a:br>
              <a:rPr lang="ru-RU" sz="3100" b="1" dirty="0"/>
            </a:br>
            <a:r>
              <a:rPr lang="ru-RU" sz="4000" dirty="0"/>
              <a:t/>
            </a:r>
            <a:br>
              <a:rPr lang="ru-RU" sz="4000" dirty="0"/>
            </a:br>
            <a:endParaRPr lang="ru-RU" sz="3600" dirty="0">
              <a:solidFill>
                <a:srgbClr val="FF0000"/>
              </a:solidFill>
            </a:endParaRPr>
          </a:p>
        </p:txBody>
      </p:sp>
      <p:sp>
        <p:nvSpPr>
          <p:cNvPr id="3" name="Содержимое 2"/>
          <p:cNvSpPr>
            <a:spLocks noGrp="1"/>
          </p:cNvSpPr>
          <p:nvPr>
            <p:ph idx="1"/>
          </p:nvPr>
        </p:nvSpPr>
        <p:spPr>
          <a:xfrm>
            <a:off x="2579472" y="2600150"/>
            <a:ext cx="8229600" cy="3193644"/>
          </a:xfrm>
        </p:spPr>
        <p:txBody>
          <a:bodyPr>
            <a:normAutofit fontScale="25000" lnSpcReduction="20000"/>
          </a:bodyPr>
          <a:lstStyle/>
          <a:p>
            <a:pPr algn="ctr">
              <a:buNone/>
            </a:pPr>
            <a:endParaRPr lang="en-US" sz="2400" dirty="0"/>
          </a:p>
          <a:p>
            <a:pPr lvl="0" algn="ctr">
              <a:buNone/>
            </a:pPr>
            <a:r>
              <a:rPr lang="en-US" sz="8000" dirty="0"/>
              <a:t>Head office: </a:t>
            </a:r>
            <a:r>
              <a:rPr lang="en-US" sz="8000" dirty="0">
                <a:solidFill>
                  <a:srgbClr val="C00000"/>
                </a:solidFill>
              </a:rPr>
              <a:t>Republic of Kazakhstan,</a:t>
            </a:r>
          </a:p>
          <a:p>
            <a:pPr lvl="0" algn="ctr">
              <a:buNone/>
            </a:pPr>
            <a:r>
              <a:rPr lang="en-US" sz="8000" dirty="0">
                <a:solidFill>
                  <a:srgbClr val="C00000"/>
                </a:solidFill>
              </a:rPr>
              <a:t>Almaty, Mamyr-1district, building 29, office 103</a:t>
            </a:r>
          </a:p>
          <a:p>
            <a:pPr lvl="0" algn="ctr">
              <a:buNone/>
            </a:pPr>
            <a:r>
              <a:rPr lang="en-US" sz="8000">
                <a:solidFill>
                  <a:srgbClr val="C00000"/>
                </a:solidFill>
              </a:rPr>
              <a:t>Tel.+7-777-215-7436, +7-707-114-2007</a:t>
            </a:r>
          </a:p>
          <a:p>
            <a:pPr lvl="0" algn="ctr">
              <a:buNone/>
            </a:pPr>
            <a:r>
              <a:rPr lang="en-US" sz="8000" b="1" smtClean="0">
                <a:solidFill>
                  <a:srgbClr val="0070C0"/>
                </a:solidFill>
              </a:rPr>
              <a:t>mpc-info.kz</a:t>
            </a:r>
            <a:endParaRPr lang="ru-RU" sz="8000" b="1" dirty="0">
              <a:solidFill>
                <a:srgbClr val="0070C0"/>
              </a:solidFill>
            </a:endParaRPr>
          </a:p>
          <a:p>
            <a:pPr lvl="0" algn="ctr">
              <a:buNone/>
            </a:pPr>
            <a:r>
              <a:rPr lang="en-US" sz="8000" dirty="0">
                <a:solidFill>
                  <a:srgbClr val="0070C0"/>
                </a:solidFill>
              </a:rPr>
              <a:t>mediator01.kz </a:t>
            </a:r>
          </a:p>
          <a:p>
            <a:pPr lvl="0" algn="ctr">
              <a:buNone/>
            </a:pPr>
            <a:endParaRPr lang="kk-KZ" sz="8000" dirty="0">
              <a:solidFill>
                <a:srgbClr val="0070C0"/>
              </a:solidFill>
            </a:endParaRPr>
          </a:p>
          <a:p>
            <a:pPr lvl="0" algn="ctr">
              <a:buNone/>
            </a:pPr>
            <a:r>
              <a:rPr lang="en-US" sz="8000" dirty="0" err="1">
                <a:solidFill>
                  <a:srgbClr val="0070C0"/>
                </a:solidFill>
              </a:rPr>
              <a:t>zhandilda.zhakupov</a:t>
            </a:r>
            <a:endParaRPr lang="kk-KZ" sz="8000" dirty="0">
              <a:solidFill>
                <a:srgbClr val="0070C0"/>
              </a:solidFill>
            </a:endParaRPr>
          </a:p>
          <a:p>
            <a:pPr lvl="0" algn="ctr">
              <a:buNone/>
            </a:pPr>
            <a:endParaRPr lang="ru-RU" sz="8000" dirty="0">
              <a:solidFill>
                <a:srgbClr val="0070C0"/>
              </a:solidFill>
            </a:endParaRPr>
          </a:p>
          <a:p>
            <a:pPr algn="ctr">
              <a:spcBef>
                <a:spcPts val="0"/>
              </a:spcBef>
              <a:buNone/>
            </a:pPr>
            <a:r>
              <a:rPr lang="en-US" sz="8000" dirty="0">
                <a:solidFill>
                  <a:srgbClr val="C00000"/>
                </a:solidFill>
                <a:hlinkClick r:id="rId3"/>
              </a:rPr>
              <a:t>jandilda@mail.ru</a:t>
            </a:r>
            <a:endParaRPr lang="en-US" sz="8000" dirty="0">
              <a:solidFill>
                <a:srgbClr val="C00000"/>
              </a:solidFill>
            </a:endParaRPr>
          </a:p>
          <a:p>
            <a:pPr lvl="0" algn="ctr">
              <a:spcBef>
                <a:spcPts val="0"/>
              </a:spcBef>
              <a:buNone/>
            </a:pPr>
            <a:r>
              <a:rPr lang="ru-RU" sz="8000" dirty="0">
                <a:solidFill>
                  <a:srgbClr val="C00000"/>
                </a:solidFill>
              </a:rPr>
              <a:t>  </a:t>
            </a:r>
            <a:r>
              <a:rPr lang="ru-RU" sz="4800" dirty="0">
                <a:solidFill>
                  <a:srgbClr val="C00000"/>
                </a:solidFill>
              </a:rPr>
              <a:t/>
            </a:r>
            <a:br>
              <a:rPr lang="ru-RU" sz="4800" dirty="0">
                <a:solidFill>
                  <a:srgbClr val="C00000"/>
                </a:solidFill>
              </a:rPr>
            </a:br>
            <a:endParaRPr lang="en-US" sz="4800" dirty="0">
              <a:solidFill>
                <a:srgbClr val="C00000"/>
              </a:solidFill>
            </a:endParaRPr>
          </a:p>
          <a:p>
            <a:pPr>
              <a:buNone/>
            </a:pPr>
            <a:endParaRPr lang="ru-RU" dirty="0"/>
          </a:p>
        </p:txBody>
      </p:sp>
      <p:pic>
        <p:nvPicPr>
          <p:cNvPr id="1026" name="Picture 2" descr="D:\MPC\logotip mpc new.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6882" y="989045"/>
            <a:ext cx="3016691" cy="2399534"/>
          </a:xfrm>
          <a:prstGeom prst="rect">
            <a:avLst/>
          </a:prstGeom>
          <a:noFill/>
          <a:extLst>
            <a:ext uri="{909E8E84-426E-40DD-AFC4-6F175D3DCCD1}">
              <a14:hiddenFill xmlns:a14="http://schemas.microsoft.com/office/drawing/2010/main">
                <a:solidFill>
                  <a:srgbClr val="FFFFFF"/>
                </a:solidFill>
              </a14:hiddenFill>
            </a:ext>
          </a:extLst>
        </p:spPr>
      </p:pic>
      <p:pic>
        <p:nvPicPr>
          <p:cNvPr id="6" name="Рисунок 5">
            <a:extLst>
              <a:ext uri="{FF2B5EF4-FFF2-40B4-BE49-F238E27FC236}">
                <a16:creationId xmlns:a16="http://schemas.microsoft.com/office/drawing/2014/main" id="{E8459862-4331-40D6-BDE6-1B80FE1D17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2615" y="4743774"/>
            <a:ext cx="819541" cy="428210"/>
          </a:xfrm>
          <a:prstGeom prst="rect">
            <a:avLst/>
          </a:prstGeom>
        </p:spPr>
      </p:pic>
      <p:pic>
        <p:nvPicPr>
          <p:cNvPr id="12" name="Рисунок 11">
            <a:extLst>
              <a:ext uri="{FF2B5EF4-FFF2-40B4-BE49-F238E27FC236}">
                <a16:creationId xmlns:a16="http://schemas.microsoft.com/office/drawing/2014/main" id="{A10B2184-1EB9-4327-862C-47E628AF69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881768" y="3913911"/>
            <a:ext cx="566122" cy="566122"/>
          </a:xfrm>
          <a:prstGeom prst="rect">
            <a:avLst/>
          </a:prstGeom>
        </p:spPr>
      </p:pic>
    </p:spTree>
    <p:extLst>
      <p:ext uri="{BB962C8B-B14F-4D97-AF65-F5344CB8AC3E}">
        <p14:creationId xmlns:p14="http://schemas.microsoft.com/office/powerpoint/2010/main" val="26326941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57383" y="1295997"/>
            <a:ext cx="4988270" cy="2364050"/>
          </a:xfrm>
        </p:spPr>
        <p:txBody>
          <a:bodyPr>
            <a:normAutofit fontScale="90000"/>
          </a:bodyPr>
          <a:lstStyle/>
          <a:p>
            <a:pPr lvl="0">
              <a:spcBef>
                <a:spcPts val="1000"/>
              </a:spcBef>
            </a:pPr>
            <a:r>
              <a:rPr lang="en-US" sz="2400" b="1" dirty="0">
                <a:latin typeface="+mn-lt"/>
                <a:cs typeface="Times New Roman" pitchFamily="18" charset="0"/>
              </a:rPr>
              <a:t>The State Public Association “International Human Rights Center” </a:t>
            </a:r>
            <a:r>
              <a:rPr lang="en-US" sz="2400" dirty="0">
                <a:latin typeface="+mn-lt"/>
                <a:cs typeface="Times New Roman" pitchFamily="18" charset="0"/>
              </a:rPr>
              <a:t>(hereinafter referred to as IHC) was created in 1997 and has been successfully carrying out its legal and mediation activities for 27 years.</a:t>
            </a:r>
            <a:r>
              <a:rPr lang="ru-RU" sz="2400" dirty="0">
                <a:solidFill>
                  <a:prstClr val="black"/>
                </a:solidFill>
                <a:latin typeface="+mn-lt"/>
                <a:ea typeface="+mn-ea"/>
                <a:cs typeface="+mn-cs"/>
              </a:rPr>
              <a:t/>
            </a:r>
            <a:br>
              <a:rPr lang="ru-RU" sz="2400" dirty="0">
                <a:solidFill>
                  <a:prstClr val="black"/>
                </a:solidFill>
                <a:latin typeface="+mn-lt"/>
                <a:ea typeface="+mn-ea"/>
                <a:cs typeface="+mn-cs"/>
              </a:rPr>
            </a:br>
            <a:r>
              <a:rPr lang="ru-RU" sz="2200" dirty="0">
                <a:solidFill>
                  <a:prstClr val="black"/>
                </a:solidFill>
                <a:latin typeface="+mn-lt"/>
                <a:ea typeface="+mn-ea"/>
                <a:cs typeface="+mn-cs"/>
              </a:rPr>
              <a:t/>
            </a:r>
            <a:br>
              <a:rPr lang="ru-RU" sz="2200" dirty="0">
                <a:solidFill>
                  <a:prstClr val="black"/>
                </a:solidFill>
                <a:latin typeface="+mn-lt"/>
                <a:ea typeface="+mn-ea"/>
                <a:cs typeface="+mn-cs"/>
              </a:rPr>
            </a:br>
            <a:r>
              <a:rPr lang="ru-RU" sz="2400" i="1" dirty="0">
                <a:latin typeface="+mn-lt"/>
                <a:cs typeface="Times New Roman" pitchFamily="18" charset="0"/>
              </a:rPr>
              <a:t/>
            </a:r>
            <a:br>
              <a:rPr lang="ru-RU" sz="2400" i="1" dirty="0">
                <a:latin typeface="+mn-lt"/>
                <a:cs typeface="Times New Roman" pitchFamily="18" charset="0"/>
              </a:rPr>
            </a:br>
            <a:endParaRPr lang="ru-RU" sz="5400" dirty="0">
              <a:latin typeface="+mn-lt"/>
              <a:cs typeface="Times New Roman" pitchFamily="18" charset="0"/>
            </a:endParaRPr>
          </a:p>
        </p:txBody>
      </p:sp>
      <p:sp>
        <p:nvSpPr>
          <p:cNvPr id="3" name="Объект 2"/>
          <p:cNvSpPr>
            <a:spLocks noGrp="1"/>
          </p:cNvSpPr>
          <p:nvPr>
            <p:ph idx="1"/>
          </p:nvPr>
        </p:nvSpPr>
        <p:spPr>
          <a:xfrm>
            <a:off x="681567" y="4123426"/>
            <a:ext cx="10951633" cy="2544793"/>
          </a:xfrm>
        </p:spPr>
        <p:txBody>
          <a:bodyPr>
            <a:normAutofit/>
          </a:bodyPr>
          <a:lstStyle/>
          <a:p>
            <a:pPr marL="0" indent="0">
              <a:buNone/>
            </a:pPr>
            <a:endParaRPr lang="ru-RU" sz="4000" i="1" dirty="0"/>
          </a:p>
          <a:p>
            <a:pPr marL="0" indent="0">
              <a:buNone/>
            </a:pPr>
            <a:endParaRPr lang="ru-RU" i="1" dirty="0"/>
          </a:p>
        </p:txBody>
      </p:sp>
      <p:sp>
        <p:nvSpPr>
          <p:cNvPr id="44034" name="AutoShape 2" descr="data:image/jpeg;base64,/9j/4AAQSkZJRgABAQAAAQABAAD/2wCEAAkGBxQQEBQUEBQUFBQWFBUVFhUWFBQUFRUYFhQWGBQYFhcYHSggGRolHRQXIjEiJSkrLi4uFx81ODMtNygtLiwBCgoKDg0OGxAQGywkICQsLCwvLywvLCwvLCwsLCwsLCwsLCwsLCwsLCwsLCwsLCwsLCwsLCwsLCwsLCwsLCwsLP/AABEIAL4BCgMBEQACEQEDEQH/xAAcAAACAgMBAQAAAAAAAAAAAAAAAQQFAgMGBwj/xABAEAACAQMCAwUFBQcCBQUAAAABAgMABBESIQUGMRMiQVFxBzJhgZEUQlKhsRUjM3KCssFD0TRTYnOiJSZjdJL/xAAaAQEAAwEBAQAAAAAAAAAAAAAAAgMEAQUG/8QANxEAAgIBAwIEBQEHAgcAAAAAAAECAxEEEiExQQUTIlEUYXGBkTIzQqGxweHwYtEVIyQ0NVJy/9oADAMBAAIRAxEAPwD3GgCgCgCgCgCgFQBQCoBZoAzQGNAFAI0As0As0AUBjmgDNAKgEaAVAI0AqARoBUButDufSgJdAFAFAFAFAFAFAFAFAFAFAKgKrjHMEFoQsr99vdjXvSMM4JVBuflUJ2Rh1JRi5dCZY30c6CSJg6nO48x1B8iPKpRkpLKONYJFdOGueTSrHyUn6A1yXCC6nK8rcTmkurhH1tAS7RFwA0ZWTS6E+I3GB4Y+O2XS2znnJbbBRxg6utZUI0AZoBGgEaAVAKgEaARoBUAGgMaARoBUAUAqA2Wx7woCdQBQBQBQBQBQBQBQBQCoAoDFmxQHjfOvF04hco0SqsUZZe0cSZYAZMhRBrCKOjfHGN9vP1E4ylj2NVOYrg6L2ZceH/BNEIyi6lZSW17Av2hyQH3B6nII8qvosysMqsjzk9BrSVFdzBMEtZS3TQQfjnbH51TqJ7K3InWsyRznspYtY62JJaRh44wu2Bnwzn6mo6eMVHglbLMuTsia0FQjQCoAJoBE0As0As0AiaAWaAWaACaAxNAKgFQAaAWaAyiOGHrQFjQBQBQBQBQBQBQBQCNAFAKgMXGQR5gj8qA8FHAQryRvFPrjkaNmQyHLN90fu2UAjGCeua8ye5SbaNkGscHTezPhyi81wxssUcLAu0sjkmXSVBRkUAkDO3QDHjWjTy3c4KremGepk467Y6/CtRQcNzlzFDJiBZYwuoGRzIiqMEHGSenifSvN1ljsxGC78mmmO3MmR+TOZLa0sIIsTM+GLLHbzSHWzsSO6p8/0rdCWI9CmXLydjwbiiXUQljDqup10yIUcMjlWDKdxuDVieVwQfBNNdAjQCzQAaAVAY0AZoBGgMaAM0AjQCoBUAjQCoABoC0FAOgCgCgCgCgCgFQCoAoBUAqA8558j03o06x2sKl2QAuhjYhGGWHn5+FeZrdqnHJq0/6WibyVxKG14W0rkgq8jSKSDITr0RAKPFgqYA/FWrTSj5eUyqxPfgoucOaPtMFxExCx9hKxAzudGEUn7xLuo226/A1kWonZPjhZLlWornqSOQOUtci3c8apGv8ABi0qC5x/FfbYD7o+daaKuN0iuyfZHpM04RWdjhVUsT8AMn9K1PhFBz3J10WSVXAVmkecIDnSssj7MfFgyODj4VXU8xJSXJ0NWkRGgEaAWaAWaAWaAWaAM0BjQBQCNAKgFQCNAFAKgLOE5UelAZ0AUAUAUAUAUBjQBQCNAKgKLj3MiWrpFp1yybRqTpTVgkK74OnIU+Hl5iqZ3KDx3JxrcuTkY+Ldq/bSBWcg9MBQmMHc4ChQ2ck7EjffFeLOc7bMtG1KMY4ObMqvI2hVOmPVqXaMnYaYydzsWGrbrlR0z1xcOEzvXnBF4WElurSEgMJZgrNuGkghIRBIvgR2joxB7xjQ1tqgn06FMpcPPU9d5SmLWiq3vRNLCd8/wpGRT81APzrfDoZWZczEmERL1nljh8+6zAyH4gIGqTaCKqwBh+yy/daa5t5ANgBLM7RMQNtnRVz/APIarrwl19zsm2zqM1aRDNAYmgEaAM0AqARoBZoBUAs0AZoBZoBGgCgFQCNAWNoe4PnQG6gCgCgCgCgCgMKACaAWaAwlkCqWY4ABJPkB1oDybni5iuronMgRVTQ4RlIkVhrIDYJ2Cjbzrx7puVuUbavTDDKpYXfDk9tFHHrVCCAQXGfDoo0sB06npgmrLSx3ZNcs0R8QWeLtLdIzoAWWMZAUE4Rsk6jE2wUj3WyDU/IlF89BvT9JacqQXEoM9haEMuINbTqY1MLhjpEh1nL5LE5J89q2xrsfKfBncoLhnoPK1jcxds112QMrh9ERY4bQFd2J2BbSO6NsjOd61VppclDazwZ8c4Ablg6zywsABgLHJGcZ30Opw3eIypGxrk64y6nVJoq4+ScsTPdTyKfeRVjhDjIOGKjODjwIqEaIxeUSdjaOsJq8rFQCoBE0AUAs0BjmgFmgDNAImgETQBmgFmgCgCgFQE2xOx9f8UBKoAoAoAoAoAoDXQAaAWaA1zRh1KuAysCGBAIIIwQQeoIoDwTmPhqrd3UKe5HOOzRmc6QVBOGyWKEErp2AwNq866zZPGDVWt0SfwS3dkCBwrrIHDqSmAowoAHeYY1A5+WAStZLLox6IthWywktmMqRLM1zI5EY7V3dVJ6hW3IUgHUhBBwPKuxulc0mNigmz0Xlbggsbfsg5di7ySPuA0kjFnIBJIXJ2ySceJr2ksJJGFvLLWunAzQCoBUAs0AjQCoBE0AqAVAI0AjQCzQBQCoAoB0AjQBQEqwbc0BNoAoAoAoAoAoDWTQGJNAKgMZJAqlj0AJPoBmuNpLLGMng1/dG5vLiddhI4G2cDTuMnpnBG1eRbZnL92bYxxhHR8FsGVdT5UPnTq21AdSB1xWCxPuaItPgmcCVRxC3O3vvg+GTG4G/nn9a1aD9oirUL0npBr3TzxGgFQCzQCoBZoAoDEmgFmgFQAaAWaAVAFAI0AUAUAZoAoDFjQG6wfv+oNAWdAFAFAFAFAFAac0AjQCoDiPahx/sLfsY89pLgAjwz09PP0rDqbMyVX3ZfVBY3M4Ph93GVLJpRERZFD/vdCGfGuTYdop7wJByqAHvb1n8pTfP0L9zRd2N9IpyVScpGVOiSGZRHjIIkyHiQEdCo6dfGqZ04Wc5QU/lgysANY1/xkYOqxSRsZSO9lTIVU7YyFJ6Hc0qg4zyiVssrB6Nwe/+028U2Avaxq+kHUBqGcA+PrXtQeY5ZgksMlk1I4KgFmgEaARoBE0AqAM0AqARoBUAUAUAqAKAKAKARNAa2agC0kxIvrj60BeUAUAUAUAUAUBooBE0BV8XnkSS3Ke602iQd4nSyMRgDbqo3PTOahN7eTqWTyPny/aS8R8jTL2kcXQ5CMokIB+HQ+O+K89xdkXYauIraaLuyUx9vC6qEbs4w6nS6KiFkI/Bh9yfFxjpvRW2/uTaJNjf2BcqxdGC6c/Z2eaPOkd6TAw65CsDnIUePW2UZYyyO72LSIiOFyRFMi6wZNLb9fdUtjI8cDAwfQUTwrMIsa45PSODKVtoQw0kRR5XIOnujbI2Pyr2o8RSMEupMqRwVAYmgCgFQCoBUAqAM0AqAVAFAFAFAFAFABoDWzUBokagNSyYYHyI/WgOmFAOgCgCgCgCgI1AGaA5zneQJb9o7Mqq2Dp1Bm1A4UFdxk4BwCcbeORn1Md0Cyp4kcJzhwjTw3hsylTplLlnBQKLlS4wD7uDpGDj6moutRp2okpbrMlLJckpCmcBFDlujd59QIX8TEIuPT5eZWsPk1SxggcPVTJKijIGhZGztIVZmkZmx7zMx9cDG+1abpdEVwwjueISxpbtqjeEKi7BAoMRbEiSDBCbH72CCVPXaqKoevklZLK4PRIWUopT3Sqlf5So0/livbMJnmgFQCNALNAFAKgEaAKAVAKgCgCgCgCgCgCgMGagNDtQGiRqAju1AdXavlFPmo/SgNtAFAFAFAFARaARbAyfD50Bz95FcXlszIxt9S5jjKKzHxUTFgdOoYyq4Iz1quabTRKLSZxvEeBtLwSeWWSd50DuAZZOzTsjlVjiUhCCgUjIIGoeVRqS8tEpPEuDmeExqtvG+oudZcEk6yFGlBg7EFzkE9cr5E15c21alg1wUXHqY+z60ILF/eJdmI6hdTKdJHQMc79cZxjrUtXLbho5VHc2mdFxm8EAMoVSgaN5YtI0TKrbq4xuehB81Gdqjo57p+o7fHEeD020ukmjSSJgyOqujDoVYZUj5GvaMBtoBUAqAVAFAKgEaAKAVAFAFAFAFAFAFAYsaA0u1AaWJPSgNTRN5H57UA0sHboB9aA6GxjKRqp6gYoCRQBQBQBQBQETNAI0As0BzHKiaJr22cZXtjIqlw47OXK6Qh3VdgMdNwB5Cqt8tEnzyeT208dsk8SEYi1pE2c9/v5ds+IUADPTQv4ax3wbsyaKmlEu+RCraye6mtEJAzpSNDj+4n5msOoWZRTL6s4bRG5udpNEEI1STTJGijckrpd9vL3Qfhqq/RQ9WUV3T4wz1rgXDvstrBADq7KJI8+ZVcE+mc17BiJuaAM0AqARoAoBUAUAqAKAKAKA0TXsae/Ii+rqP1NAVs3NVmvW5iP8ra/7c0BEfnW2+6ZH9EP+aA0Sc6A/w4HP8zKv6A0BpbmadvdijX1LN/tQGtuJ3bdGVf5UH+c0Biq3D+9NJ6AkD6DagLrhfDSNySfUk/rQHU2kWkUBLoAoAoAoAoAoCFmgCgMaA5zAj4uCes1sVHdA3V1bdvE93ZfWqctWfUn+4eTc28CMd9eovuGUyLnfHaIrkfPXIAPSqreLEWR/SSuQJWihkXTq0tKGLHBXJ0h/kFPpWHVJOXBoq6FryS3acZiLjKrZTNCfAOZcTH1wcfStuhjFV8dTPe25cnrTHfathQY0AUAqATtgZOw8zsPqaAgXHGreP354l9XX/BoCuuOdLNP9UsfJI3b88Y/OgK6b2hQ/6cFw/wDSiD82NAQZuf5j/CtPm8n+FFAQZebuIv7iwx+iFv7jQESS94nL71y6jyRY1H5Ln86A1NwW5l/iTTN6yv8A70Btg5NJOSM/E5JoC0t+UceFAWtvywB4UBYwcAA8KAmR8GA8KA3pwoeVASI+HAeFATIbYCgJaigMqAKAKAKAKAKAg0AjQCzQHLc7ziA2twS37mYuwBG8Wk9sdJ97Ck48d6rnw0ycejR5dzHxiG+ubp0DQC4ijGXOTGYHXTJKBvGkikp5jY9KqteWn7EoLgqZ5tu2AbSxTWu5MTKMHVt/DJBw3Q/nWZ1pvCLt2FwdByxdlJLSRdmiuUQb+9Hc5jkU/DJB/prtDcb9vZr+RG1enJ7eYH8F/OvRMxra2lPTQPqf9qA0ScNnb/V0+ij/ADmgIknLcj+/cTH0cr/bigIzciwk5fLHzYlj+dAbY+SYF6KPpQG0cpRD7o+lAZDleMfdH5UAxy4nkKA2DgCjwoDanBlHhQG5eFr5UBtWwHlQGwWgoDYLcUBkIqAfZ0AwlAPTQDAoB0AUAUAUAUAUAUBHFv8AGgMhbjzNAMQDyoDkPaBysLpVnLyDsIpf3Sqrhgw75UH/AFMDY1XbHMSUXhniqWUltMkKmJZFSNZO0btY5Vuc5OoAZj06T5g4xnaqLOOZdC6L7IcumGMhnidWyyd+aOQAbMQVyRA22A/lnFVR9T4X8iUlhFlyqYmeLMiQ6J4HcSyrp0I+rXHIca/dwQRnpUlBxuUn0Iylugz6IicMAVOQQCCNwQdwQa3GczoDGSQKCWIAAySTgADqSaBLPCMI7hGXUrKy/iBBXbruNqJ5OtOLw1yaIOKwSNpSaNm/CrqT9Aa4pJ9ycqpxWWng2XF7HHjtJETPTUyrn0yd6NpdSMYSn+lN/Qygu0kGY3VwOpVgwHzFE0+glGUf1JodvcpIMxsrjOMqwYZ8sjxonnoclFx6rAorpHLBHVipwwUglT5HHQ7Uyjri11Rpk4pApIaaJSOoMiAj1BO1ccku5KNU5LKi/wAGwX0WjX2iaPx6l0//AKziu5XUjslnbh5NnbLp1ahpxnVkacdc56YrpzDzjuav2hFhT2keHOFOtcMfJTnf5VzKO7Jc8PgzmukQgO6qWOFDMAWPkAetM4OKLfRGufiUKNpeWNWHUM6qfoTRyS6slGucllJv7GyG7R11I6so6srBlGOu42ommccZJ4aNVtxOGViscsbsOoV1Y/QGikn0ZKVVkVmUWl9DbDdI+dDq2k4bSwOk+Rx0NMoi4yXVGv8AaUOgv2segHBbWukHy1ZxncbfGmUd8uecYeTdJOqrqZgFxnUSAuPPPTFdIpNvCNUnEIlUM0kYVvdYuoDehJ3rmUdUJN4SYW9/FIcRyRueuFdWOPQGikn0Z2Vc48yTX2JNdIBQBQBQBQBQBQBQGEqalIPQgjbY7jzoDjuF8Ct76yaGdE1Ixt3aPAdexYiMBiM7K2PiCaqjiSw+xOXDPM+JcqG34j9mkkd4CY4hkBXaGQqoJcbFlXUM48M1mssVdiWO5bFbotl1yaIOHcZmjWNoogWiQNnK5KgOc7sCV6/9Xwo7FXb6u5xQbhwexPIFBJIAA3JOAPU1tzgoNVpfRzDMTpIPNGDD8qJp9AUXtGP/AKZc/wAn+ajZ+h/RmnR/9xX/APUf5o8lXjxnsrPh8ZeMGTTKfBtcx0geYAbPyrFvzCMD6f4ZQ1NupeHhZS9uO50PPvI0FjarPal1aNlyS2SfJgfA5q62mMYZXVHl6DxK+3UKFjzGWVgruZ7xLmbhsl4cRvAhlO+P+s+PlUbGmoORp0dUq3qIVdV0/LHy3Ei3939gZmtRby6m3AI0d0HIG+o7ePWlePM9HQr1jsWjS1P688e+PsbeVeYWteFNHB3rmedkiUbkZVctj4UrnthhdWyzWabztUpT4hGKbf8AT6lt7GSUW/1dVaPVnzAlzn51LTLGUzP41NThVKPCaf8AQouCcDjvIOI3UwLMjt2Zz44LE/H7tRhCM3JtFmr1FunhRXCTXCyPP/tof/ZP91RX7Bltn/lo/wCdmSeaOPPJYW9nbZIjtYXuWHRQI1whPqRkelSnLMVGPtyQ09MYaiWotXWbUfm2+pWX0nZW3CZmB7NCSSN/dmyfngVGX7OL9i6Dzq7688yXBc808egveKcPa2k1qssQOzLpJlXbvAb1KyyM5RwUaPSXaem/zY49Py5xkq+NvbjjFyb2OSWPfAj3YNlcH0xmuWbfNeVknpvM+Ah5c1F5fL47sl8yXKNDZWVirwQ3L5ZXGlyWkCDV5jx+O1dta2qKWMkdFF+bZdc1JwXD69snZQezq1t3SaEyK0QJ97Oo6SN6vVMFjCPLs8S1FkZRnLKZ5pwrmb7NZ3kChu0nl2foqr0Yk+dZY2bdy9z3Z6Lz5Uyb4UU8d33L3nHhQtOB2sasGy+tmU5VmdScg+I6Aegqc4bacGTSaiV/iTm+Oq+nAe0Ljz3ES29vvFBHG1ww6aiAFU+hzt5+lLZOS2x7Lk74dTGqzzrOspNRX35ZC5tK/ZeEdoCU7CMso6kbagPjiuWfohkt0efitTh4fPPtyzt/ZxHZM8r2UE0TKFDNKCMhidlP9G/yq6rbn0rB5Wu89JKyxSXyeTvKvPNCgCgCgCgCgCgCgEaA5zgqdlxC8j/5nZ3AGcnvLoLY6Kvc0gecbGqopqTXYnLmKZD554cDJa3H4Jkjk/7cjhc/In6Mao1le6KkuME6ZYbXucnzNzlbXcciSW+HieRRLrTWjxMVyMDOk4G3iDioXXRcdjTb9yVcWn1Nd1zC91bRRPJp0qkpEj9hKyADTpcEagQTnG5xjbO1ddlu7ZLDS7k/LhhvudFyxNCeJTNBcNLE6xdn++aYEtEWk3JJx3FOD0ztitS2K1JdcFDb2cl5zzavPw+eOJSzsuAo6ncVfNNxa+RLTTULoSl0Uk/wzgb7km4/Z9o0ahbmDUWXbJzKzoc9CRttVHlN1pdz1V4jXHVzsw3Caw+3Y3cTPE+KxpbSwLAmoGSQ5GceOD+gpJWzW18HarNDpp+dBuT7LHT6krj3KbvfWKRx67eGNEcnGnSuxBqU6uYpdEUafXRULt7xKfTH3O1uOGxx2ssdvGqao2AVQBklSBV2PY8xybeZPJxfs05Le3LXF0uJMMsSH7uR3mPkT0rPTU4vLPX8S8RjdBV1dMcv3x2KNTc8Ks71nj0G5mVEJxkL+81MB6MKi91ak/mXRdOtnTUnxGLz9scGzg8XEYLF7WOyykmolyTqOsdfLpikI2xjhIau3RXXb5Tax2S9iDwmG4uOHT2KRZeGZGwPeyzHUDnbbFRgpbJQ7l+otpjqatZl4lnt8sHXW/Jj23B5o1XXczKC+NznPdQHyA/PNXQq2wa7nm6jXq7VRs/di1j89S+5S4EF4bDBdxKSoOUYBsZYkVOqLUEmZ9dfG3USsg+H9jnuYuTyOI2b2cAWNHR5CuABpkBOfjgVCyvLi4o0aPWqFdsbJPMlhd/f8EG5sb224rcXMNp26vlRqOFIOk5H0rkozVjlFFlV2mno40WyaaeemTZzXwG9v4YbkQiG4iYjslbJ0ggowz4gjpScJ2RWeGiOk1VGktkk3KElh8Yf4LXhHFuK3LIktskMYz2shzlxpOyjwJNdi7W+UV3Q0MYydcm32Xt9Sm4FyTK3D7xJ4tMjya4c41bD8s1yFTxJS7lmq10XOmdfWCWSLdcv30vCIbd4T2kc50jIz2ZGRnywSR6YqPlzdW1mj43TR1/nxfpa547l1f8AJrQcGa3hXtLhyjykdWfx3PgOgqflYrcV1MsterNZG6XEU+PkvoVvMXL112XDOzgMjW8Sa1BGAyEHST5bVGdc9scdUX6fWUK+9zeFPOHjPudlyrxO7mkYXNolugGQwYklsjbGPLNWwc/3lg86+vTRj/yptv5rB1FWGUKAKAKAKAKAKAKARoDmuPSC3vILl2RIhFNHKzNpAXAdCB95gVIA8maqZYU1L7E0/S0cte87/tKeO3tI5FhOmR5ZIyrNhx2SxKegJU7nyI671m11kfKcfcsoj6kzy2fh8p4ncvbhSUuJMo2GjYayDq1EBjqztR2RjUoy9iUc7mOS5uIpAHWG2dtx+7hiUjOAUZ8g/LNRShKPpy8BRPQvZpDP9oSeZ0mQxzAGNYWWNsxg63iQAMQCNOc9avpj6s7ccfMhJ4jjJ6S10K1FJrN1QALmgM1noDej0BuRqAh8Z4JDeKq3C61VtQGcb/GuSimsMsrtnXLdB4ZYxpgADoBgCulfXqQOGcChtpJZIkw8p1Oc5JP+1cSSeScrZyiot8LoWYrpAKAKAKAKAKAKAKAKAKAKAKAKAKAKAKAKAKAKARNAeUe3iQCK1OtSyysRAxwrjT75A3ONJH9VV2RTROBxHAuYZWlAPZBpigjTvQ6CvdiiRxkRpk7L1O5LZasdtEZNPHQuhZtyii4dp+0ydu7RsGfIYOX3Ll3ITIyr7FeuT4nrdZCMokINxkS73jkip2TKZITq7My4YAE7FnChc7Doaojp4KWU8Frm2uh03I3MkkDRWxYdlI7lI1Q6FyjOzLIVBY6gfh3q0VOSltzwUSjxk7t+K/GtJWC8SzQEiK9zQGl+ZY47qO2IcySdCANI2z3iTnw8AarlYlJR9zTVpZ2VStTWI/kmWvM8T3ZtVDl1UszYXs1x1BOc53Hh408xb9h34Sao89tYzj5lff8AtMtYZCirLNpPeaNV0jHXBYjNQd6zhLJqr8KtlBTnKMc9MvBecN5ytp7WS5jLaIhmRCAJF2zjGcb+uKnGyMllGe/Q20Wquffp7Ml8L5liuLL7WodYsOcMF19xiDsCR4eddhNSjuK9Rpp0W+VLGeP4mHCubILizN33o4QWBMmkEaeuyk/rXI2KUdxK7R2VXeS+Xx0+Zz8ftXsy4BjuAhOBIUXT164DZx8s/Cq1qI56PBsl4PcljdHd/wCueS+5Y5tg4gshhDoYjhlkChsY97usdtj9KshYpZ+Rj1Ojnp1Fyw1JZTRHsuebeZLmRVl7O299yq6X67R97fp446iuRtTz8idmhsr2JtZn0/vwU6e1q0JA7G63IAykWNzj/mVD4mPszX/wW7LW6OV2y8/yOit+aoXvjZKsnahNZbC6MYBxnOc7+VWeYt20wfCz8jz8rGcfM181c4Q8OKCZJXLgkCNVbAHnqYV2c9i6HdNpXqG0pJY93gqOHe1C2uJY4o4brVI6oCUj0gsQMtiQ4Azk1XHURk8JM13eE2VRcpThws9f7E7iPP1tBeC1cSFyyKXUL2alzgBiWB8ugPWpSujGW0pp8Outo86OMc/V49uCfzRzRFw5EaZXbW2lQgUnPmdRAxUpzUFllGl009RPZHGcZ5DmbmeLh8CzTB2ViAFQKWORn7xA/Ok5qCyxptNO+zy44zz/AANfF+bobV7ZJFkLXJUJpCnTqKgF8sMDvDpmuSsUcfMnTo7LVPa16Vl/b24HzVzbBw1VM+tixwqIFLHHU94gY+dLLIwXI0mjs1UnGGOPcc3NUK30dnpcyyLqBAXQO6WwxJznC+ANddiUlH3Iw0s5USuWMReP84MeLc3QW11FbPraWUqAECkJqOAXyRgemTXJWxjJRZKnRWW1StjjEff+h0FWGQKAKAKARoDTcShEZ3OFVSzE9AAMk/SgPmLnvj8XEeItcBWVSiLGMByRGDuyeBOScAjFVZb6FuMcEex7BmIZ4ssdnZpLdlAHujtFKKM75znYbiqJb+Mf7kk13Oqbi9w7OWk4ervkNLFe28bupGCzp22gyfEqR8K5KndhhTwjGK9UNrmubVXRSiE3kcp6DvtJAF74xgYXbHjUJabvFElbxyc39pV5grXBOSpdgHTIDAga5yXIz6VNLZ6kv8+xyT3cHaW192gDKcqehrYnkzssrVmNdBfWNsx8KA5PmqKZOKw/ZwDNpXQDvk4PhnyzWW7PmRx1Pd8N8v4S7zM7crOOpr5bnAteJs2oXnZktnHu5IbT5EE7/Ko1ZW7PUs1ii1Rs/ZZX811+eDtvZLZxNwwd1WLPIHyAfvYAP9OKt03FZj8a3fFvPssfg4jhkYQ8YWL+EImG3TaQ6f8ANVr9c/obLc/D6bd1z/Uz4LPxIcKIgSI2mmXLEDXjW2vx881ypWbPTjBZr3o/in5qlu46YwQryZhwG3Vfda5lz8cHu1B/sPuaFj/irf8Ap4/B7Lwfh9u1pAFRGiEaFcgEe6MGtsUtuEfMXufmycuuWeV84xycIvpmg2juYnHw72c4+IO/zNZrm65bl3Pa8OUNXR5E+sHlfT2LPitl+z+XlRtpJ2VnHjl98fJQB8jXcbKfqRjP4rxNNdIvj6RInOliIOH8MXSAwCathkkgE5+tcsWKoolop79bbJe0h3S3J49N9hKLN2fVwCunQurr40ludvp9hTKpeH5tTa39i45e5muLiS6tL9IzLFDIwcKBjTgMDjb7wIxirK5y3uEjHq9LT8PG+nKTeMPn/OgvZPOsXD7qV8YSaRs46ARqcVzTv0vPuXeMrddWl3iv5nnd3dwzQzyu5F29wHVdLe5jfvYwDk+f3azOUZRk31yexCi6qyqMV6EsPldX8jrOeOK/a+GcOlJyxbD/AM6gK/5jPzq6yW6pM8/RU+Tr7IfJ/gu/bN/wEH/cX+w1PUfs/wAGTwdf9YvuVntJnEVxwx291FRz6K0RP5Co3vGxl/hkHN3xXVpr85Oc5zE11GOITZVZpCkKHwiUHB+eKqtTlHe/sbtDKNFy0sOybk/9Xt9joObuKiz44s7Ans4cgDxJiZVH1IqyyW2yLfsYtBTK7RWVx6uS+3Tkqv2fMnEbKa6P765lWVl/CNYCD6Y9Kg4vdGUurNMLoOm2mr9MI4T933Z7tW4+XCgCgCgCgOT9pnBJ73h8kVs2JNSvp1Fe0VTloyR51x9DqPnq4tOyfs7qAq4xtIGhkHwDYw3w61lakuhdmLZY2/C4H203a+ZV4pVHxwWVjVEpz7tY+halFou7blpdPdubwL5Gwib9XIpG6v3X4f8AuQ2/L/PwE/CYlBVmv3HhmO0gTPxw+r/xpOxPmLX8SaS7lWvCxIxS2i7R/JQbhv5mCALkeGrYYrtMrHwRlsR3nJvIlykbG60prfUqZ1MgPXURtqJ3wOlb4JpGaT5O2suWkT4mpHC2g4eq9BQFNecoiXiMV4ZMdkBhAOpAI3PlvUJQTkpexqq1cq6Z1JcSIo5DT7fJc9oQkiurxBRhg6kMCfLofUCueX6tx1ayfw/w7SazlPuioHsymiZxa3skMbndQXGx8DpO9QdCz6Xg1x8Vk4pW1xlju1yX1nyPFDYzW0THVMpDysMsT5+nw+NTjWoxaRku1tl1isnjjouxJ4byuIOHGzDk5VxrI8XYsdvnSEFGO0jqNVK+7zpJZ4/gQrbkKIcO+xyOWwzOJMYKsTnYeVcjUlHaWW66yd6vXDWOhUWHs2mTEcl9KbcHPZKzqDvnGM4H0qC0+O7wapeLOXq8uO73xyS7n2eme97e5uGkiEmtYt8DyXfYDYdKk6U5ZbKqvEpVU+XCKT6Z74JnMHJP267SSeUmBAMQAbEjr8MH612dSm8sr02vnp65Rgll9+5K5w5U/aHYgv2YifVsM5HkPKpWQU1gq0uqlp5uaWcprn5lRxjkCWW8e5gu3gZgB3AwYDABGoEdcVCVO6W7OC+jxF1VeU4Rks55LHl3klLNZiXaWaZSrSvucHy+e5qUKlH6leq1s9QlFpJLoksIiWnIZi4fLaJOcyya3fT4YAKgegriqSi456k7PEJ2XQtlFZjjjnHBZwcl2yWog7NCRHo7QqNZOPeJ8871OMFFYM12onZY7H1fJzb+y8m1WD7Se7M0oJXYZUDAHh0zVXkLbtyzcvFZ+crdqylgruYPZ5Otu7y3skwjUsEbWwOPLJNRlRx+pl1Xi2JpquK+aX9yRwXk88Ts7KS6kkHZhwysDrdS+QMtuBgY9KRr3wW7sLtb8NqbHSliS/zodTzhyet/DFEH7JI26BQdsYwPKrZ1qUdp5+l1c9PZ5iSbeevzNHEeRkuOIJdSvqVAn7rGxKdMnyzviuSqUpKT7E6ddZTTKqH73V/7EnjnKf2q8t7gyaRDg6QPewcjfwqU4KTT9iGn1UqYTgkvUsHT1MyhQBQBQBQBQEe9sY5l0zIkinwdQw/OgKJ+Q+Hk5+yRD+UFf7TUHXF9UdyxLyFYDpbL82c/5rnlQ9kd3y9zYOR+H7ZtIDjzTV+tSUIrojm5l3b2qRrpjVUX8KgKPoKkcNmmgHpoAAoB0A6AKAKAKAKAKAKAKAKAKAKAKAKAKARGaAAuKAdAFAFAFAFAf//Z"/>
          <p:cNvSpPr>
            <a:spLocks noChangeAspect="1" noChangeArrowheads="1"/>
          </p:cNvSpPr>
          <p:nvPr/>
        </p:nvSpPr>
        <p:spPr bwMode="auto">
          <a:xfrm>
            <a:off x="207433" y="-144463"/>
            <a:ext cx="4064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pic>
        <p:nvPicPr>
          <p:cNvPr id="30721" name="Picture 1" descr="C:\Documents and Settings\Admin\Мои документы\Аида\Круглые столы, семинары\Minsk\foto\IMG_8087.jpg"/>
          <p:cNvPicPr>
            <a:picLocks noChangeAspect="1" noChangeArrowheads="1"/>
          </p:cNvPicPr>
          <p:nvPr/>
        </p:nvPicPr>
        <p:blipFill>
          <a:blip r:embed="rId2" cstate="print"/>
          <a:srcRect/>
          <a:stretch>
            <a:fillRect/>
          </a:stretch>
        </p:blipFill>
        <p:spPr bwMode="auto">
          <a:xfrm>
            <a:off x="613833" y="390080"/>
            <a:ext cx="5054999" cy="2962057"/>
          </a:xfrm>
          <a:prstGeom prst="rect">
            <a:avLst/>
          </a:prstGeom>
          <a:noFill/>
        </p:spPr>
      </p:pic>
      <p:sp>
        <p:nvSpPr>
          <p:cNvPr id="7" name="TextBox 6">
            <a:extLst>
              <a:ext uri="{FF2B5EF4-FFF2-40B4-BE49-F238E27FC236}">
                <a16:creationId xmlns:a16="http://schemas.microsoft.com/office/drawing/2014/main" id="{A49AB175-DEDB-4ACC-AB3B-DAB9920063CC}"/>
              </a:ext>
            </a:extLst>
          </p:cNvPr>
          <p:cNvSpPr txBox="1"/>
          <p:nvPr/>
        </p:nvSpPr>
        <p:spPr>
          <a:xfrm>
            <a:off x="558799" y="3815516"/>
            <a:ext cx="10951633" cy="2939266"/>
          </a:xfrm>
          <a:prstGeom prst="rect">
            <a:avLst/>
          </a:prstGeom>
          <a:noFill/>
        </p:spPr>
        <p:txBody>
          <a:bodyPr wrap="square">
            <a:spAutoFit/>
          </a:bodyPr>
          <a:lstStyle/>
          <a:p>
            <a:pPr marL="179705" algn="just">
              <a:spcAft>
                <a:spcPts val="600"/>
              </a:spcAft>
              <a:tabLst>
                <a:tab pos="342900" algn="l"/>
              </a:tabLst>
            </a:pPr>
            <a:r>
              <a:rPr lang="en-US" sz="2000" kern="50" dirty="0">
                <a:ea typeface="Arial Unicode MS"/>
                <a:cs typeface="Segoe UI" panose="020B0502040204020203" pitchFamily="34" charset="0"/>
              </a:rPr>
              <a:t>The head and  founders of the "International Human Rights Center" are:</a:t>
            </a:r>
          </a:p>
          <a:p>
            <a:pPr marL="179705" algn="just">
              <a:spcAft>
                <a:spcPts val="600"/>
              </a:spcAft>
              <a:tabLst>
                <a:tab pos="342900" algn="l"/>
              </a:tabLst>
            </a:pPr>
            <a:r>
              <a:rPr lang="en-US" sz="2000" kern="50" dirty="0">
                <a:ea typeface="Arial Unicode MS"/>
                <a:cs typeface="Segoe UI" panose="020B0502040204020203" pitchFamily="34" charset="0"/>
              </a:rPr>
              <a:t>• The Association of legal entities “The Association of Mediators of Kazakhstan”,</a:t>
            </a:r>
          </a:p>
          <a:p>
            <a:pPr marL="179705" algn="just">
              <a:spcAft>
                <a:spcPts val="600"/>
              </a:spcAft>
              <a:tabLst>
                <a:tab pos="342900" algn="l"/>
              </a:tabLst>
            </a:pPr>
            <a:r>
              <a:rPr lang="en-US" sz="2000" kern="50" dirty="0">
                <a:ea typeface="Arial Unicode MS"/>
                <a:cs typeface="Segoe UI" panose="020B0502040204020203" pitchFamily="34" charset="0"/>
              </a:rPr>
              <a:t>• The Consortium of Central Asian Mediators,</a:t>
            </a:r>
          </a:p>
          <a:p>
            <a:pPr marL="179705" algn="just">
              <a:spcAft>
                <a:spcPts val="600"/>
              </a:spcAft>
              <a:tabLst>
                <a:tab pos="342900" algn="l"/>
              </a:tabLst>
            </a:pPr>
            <a:r>
              <a:rPr lang="en-US" sz="2000" kern="50" dirty="0">
                <a:ea typeface="Arial Unicode MS"/>
                <a:cs typeface="Segoe UI" panose="020B0502040204020203" pitchFamily="34" charset="0"/>
              </a:rPr>
              <a:t>• Eurasian Union of Mediators (CIS).</a:t>
            </a:r>
          </a:p>
          <a:p>
            <a:pPr marL="179705" algn="just">
              <a:spcAft>
                <a:spcPts val="600"/>
              </a:spcAft>
              <a:tabLst>
                <a:tab pos="342900" algn="l"/>
              </a:tabLst>
            </a:pPr>
            <a:r>
              <a:rPr lang="en-US" sz="2000" kern="50" dirty="0">
                <a:ea typeface="Arial Unicode MS"/>
                <a:cs typeface="Segoe UI" panose="020B0502040204020203" pitchFamily="34" charset="0"/>
              </a:rPr>
              <a:t>As part of these events, every year various international events are held to develop mediation in Kazakhstan, Central Asia and the CIS </a:t>
            </a:r>
          </a:p>
          <a:p>
            <a:pPr marL="179705" algn="just">
              <a:spcAft>
                <a:spcPts val="600"/>
              </a:spcAft>
              <a:tabLst>
                <a:tab pos="342900" algn="l"/>
              </a:tabLst>
            </a:pPr>
            <a:r>
              <a:rPr lang="en-US" sz="2000" kern="50" dirty="0">
                <a:ea typeface="Arial Unicode MS"/>
                <a:cs typeface="Segoe UI" panose="020B0502040204020203" pitchFamily="34" charset="0"/>
              </a:rPr>
              <a:t>The participation of the International Human Rights Center in the Community of Mediators of the Turkic Countries is currently being discussed.</a:t>
            </a:r>
            <a:endParaRPr lang="en-US" sz="2000" kern="50" dirty="0">
              <a:ea typeface="Arial Unicode MS"/>
              <a:cs typeface="Segoe UI" panose="020B0502040204020203" pitchFamily="34" charset="0"/>
            </a:endParaRPr>
          </a:p>
        </p:txBody>
      </p:sp>
    </p:spTree>
    <p:extLst>
      <p:ext uri="{BB962C8B-B14F-4D97-AF65-F5344CB8AC3E}">
        <p14:creationId xmlns:p14="http://schemas.microsoft.com/office/powerpoint/2010/main" val="4007586458"/>
      </p:ext>
    </p:extLst>
  </p:cSld>
  <p:clrMapOvr>
    <a:masterClrMapping/>
  </p:clrMapOvr>
  <p:transition spd="med">
    <p:newsfla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59897" y="607301"/>
            <a:ext cx="6560976" cy="5340096"/>
          </a:xfrm>
        </p:spPr>
        <p:txBody>
          <a:bodyPr>
            <a:noAutofit/>
          </a:bodyPr>
          <a:lstStyle/>
          <a:p>
            <a:r>
              <a:rPr lang="en-US" sz="2800" b="1" i="1" dirty="0" err="1" smtClean="0">
                <a:solidFill>
                  <a:srgbClr val="C00000"/>
                </a:solidFill>
                <a:latin typeface="+mn-lt"/>
              </a:rPr>
              <a:t>Zhakupov</a:t>
            </a:r>
            <a:r>
              <a:rPr lang="en-US" sz="2800" b="1" i="1" dirty="0" smtClean="0">
                <a:solidFill>
                  <a:srgbClr val="C00000"/>
                </a:solidFill>
                <a:latin typeface="+mn-lt"/>
              </a:rPr>
              <a:t> </a:t>
            </a:r>
            <a:r>
              <a:rPr lang="en-US" sz="2800" b="1" i="1" dirty="0" err="1">
                <a:solidFill>
                  <a:srgbClr val="C00000"/>
                </a:solidFill>
                <a:latin typeface="+mn-lt"/>
              </a:rPr>
              <a:t>Zhandilda</a:t>
            </a:r>
            <a:r>
              <a:rPr lang="en-US" sz="2800" b="1" i="1" dirty="0">
                <a:solidFill>
                  <a:srgbClr val="C00000"/>
                </a:solidFill>
                <a:latin typeface="+mn-lt"/>
              </a:rPr>
              <a:t> </a:t>
            </a:r>
            <a:r>
              <a:rPr lang="en-US" sz="2800" b="1" i="1" dirty="0" err="1">
                <a:solidFill>
                  <a:srgbClr val="C00000"/>
                </a:solidFill>
                <a:latin typeface="+mn-lt"/>
              </a:rPr>
              <a:t>Azhigalievich</a:t>
            </a:r>
            <a:r>
              <a:rPr lang="ru-RU" sz="2400" b="1" i="1" dirty="0">
                <a:solidFill>
                  <a:schemeClr val="accent2">
                    <a:lumMod val="50000"/>
                  </a:schemeClr>
                </a:solidFill>
                <a:latin typeface="+mn-lt"/>
              </a:rPr>
              <a:t/>
            </a:r>
            <a:br>
              <a:rPr lang="ru-RU" sz="2400" b="1" i="1" dirty="0">
                <a:solidFill>
                  <a:schemeClr val="accent2">
                    <a:lumMod val="50000"/>
                  </a:schemeClr>
                </a:solidFill>
                <a:latin typeface="+mn-lt"/>
              </a:rPr>
            </a:br>
            <a:r>
              <a:rPr lang="ru-RU" sz="2400" b="1" i="1" dirty="0">
                <a:solidFill>
                  <a:schemeClr val="accent2">
                    <a:lumMod val="50000"/>
                  </a:schemeClr>
                </a:solidFill>
                <a:latin typeface="+mn-lt"/>
              </a:rPr>
              <a:t/>
            </a:r>
            <a:br>
              <a:rPr lang="ru-RU" sz="2400" b="1" i="1" dirty="0">
                <a:solidFill>
                  <a:schemeClr val="accent2">
                    <a:lumMod val="50000"/>
                  </a:schemeClr>
                </a:solidFill>
                <a:latin typeface="+mn-lt"/>
              </a:rPr>
            </a:br>
            <a:r>
              <a:rPr lang="en-US" sz="2400" b="1" i="1" dirty="0">
                <a:solidFill>
                  <a:schemeClr val="accent1">
                    <a:lumMod val="50000"/>
                  </a:schemeClr>
                </a:solidFill>
                <a:latin typeface="+mn-lt"/>
              </a:rPr>
              <a:t>The President of the SPA "International Human Rights Center" is </a:t>
            </a:r>
            <a:r>
              <a:rPr lang="ru-RU" sz="2400" b="1" i="1" dirty="0">
                <a:solidFill>
                  <a:schemeClr val="accent1">
                    <a:lumMod val="50000"/>
                  </a:schemeClr>
                </a:solidFill>
                <a:latin typeface="+mn-lt"/>
              </a:rPr>
              <a:t/>
            </a:r>
            <a:br>
              <a:rPr lang="ru-RU" sz="2400" b="1" i="1" dirty="0">
                <a:solidFill>
                  <a:schemeClr val="accent1">
                    <a:lumMod val="50000"/>
                  </a:schemeClr>
                </a:solidFill>
                <a:latin typeface="+mn-lt"/>
              </a:rPr>
            </a:br>
            <a:r>
              <a:rPr lang="en-US" sz="2400" b="1" i="1" dirty="0">
                <a:solidFill>
                  <a:schemeClr val="accent1">
                    <a:lumMod val="50000"/>
                  </a:schemeClr>
                </a:solidFill>
                <a:latin typeface="+mn-lt"/>
              </a:rPr>
              <a:t>He is also an international class trainer-mediator in the "Association of Mediators of Kazakhstan"</a:t>
            </a:r>
            <a:br>
              <a:rPr lang="en-US" sz="2400" b="1" i="1" dirty="0">
                <a:solidFill>
                  <a:schemeClr val="accent1">
                    <a:lumMod val="50000"/>
                  </a:schemeClr>
                </a:solidFill>
                <a:latin typeface="+mn-lt"/>
              </a:rPr>
            </a:br>
            <a:r>
              <a:rPr lang="en-US" sz="2400" b="1" i="1" dirty="0">
                <a:solidFill>
                  <a:schemeClr val="accent1">
                    <a:lumMod val="50000"/>
                  </a:schemeClr>
                </a:solidFill>
                <a:latin typeface="+mn-lt"/>
              </a:rPr>
              <a:t>The  lecturer of  the Academy of Public Administration under the President of the Republic of Kazakhstan</a:t>
            </a:r>
            <a:br>
              <a:rPr lang="en-US" sz="2400" b="1" i="1" dirty="0">
                <a:solidFill>
                  <a:schemeClr val="accent1">
                    <a:lumMod val="50000"/>
                  </a:schemeClr>
                </a:solidFill>
                <a:latin typeface="+mn-lt"/>
              </a:rPr>
            </a:br>
            <a:r>
              <a:rPr lang="en-US" sz="2400" b="1" i="1" dirty="0">
                <a:solidFill>
                  <a:schemeClr val="accent1">
                    <a:lumMod val="50000"/>
                  </a:schemeClr>
                </a:solidFill>
                <a:latin typeface="+mn-lt"/>
              </a:rPr>
              <a:t>The member of working groups of the Parliament of the Republic of Kazakhstan</a:t>
            </a:r>
            <a:br>
              <a:rPr lang="en-US" sz="2400" b="1" i="1" dirty="0">
                <a:solidFill>
                  <a:schemeClr val="accent1">
                    <a:lumMod val="50000"/>
                  </a:schemeClr>
                </a:solidFill>
                <a:latin typeface="+mn-lt"/>
              </a:rPr>
            </a:br>
            <a:r>
              <a:rPr lang="en-US" sz="2400" b="1" i="1" dirty="0">
                <a:solidFill>
                  <a:schemeClr val="accent1">
                    <a:lumMod val="50000"/>
                  </a:schemeClr>
                </a:solidFill>
                <a:latin typeface="+mn-lt"/>
              </a:rPr>
              <a:t>The chairman of the Mediation Council of the city of Almaty of the “Assembly of the People of Kazakhstan”</a:t>
            </a:r>
            <a:br>
              <a:rPr lang="en-US" sz="2400" b="1" i="1" dirty="0">
                <a:solidFill>
                  <a:schemeClr val="accent1">
                    <a:lumMod val="50000"/>
                  </a:schemeClr>
                </a:solidFill>
                <a:latin typeface="+mn-lt"/>
              </a:rPr>
            </a:br>
            <a:r>
              <a:rPr lang="en-US" sz="2400" b="1" i="1" dirty="0">
                <a:solidFill>
                  <a:schemeClr val="accent1">
                    <a:lumMod val="50000"/>
                  </a:schemeClr>
                </a:solidFill>
                <a:latin typeface="+mn-lt"/>
              </a:rPr>
              <a:t>The Master of Law, the author of the E-mediation projects</a:t>
            </a:r>
            <a:br>
              <a:rPr lang="en-US" sz="2400" b="1" i="1" dirty="0">
                <a:solidFill>
                  <a:schemeClr val="accent1">
                    <a:lumMod val="50000"/>
                  </a:schemeClr>
                </a:solidFill>
                <a:latin typeface="+mn-lt"/>
              </a:rPr>
            </a:br>
            <a:r>
              <a:rPr lang="en-US" sz="2400" b="1" i="1" dirty="0">
                <a:solidFill>
                  <a:schemeClr val="accent1">
                    <a:lumMod val="50000"/>
                  </a:schemeClr>
                </a:solidFill>
                <a:latin typeface="+mn-lt"/>
              </a:rPr>
              <a:t>He was awarded four times by the   </a:t>
            </a:r>
            <a:r>
              <a:rPr lang="en-US" sz="2400" b="1" i="1" dirty="0" err="1">
                <a:solidFill>
                  <a:schemeClr val="accent1">
                    <a:lumMod val="50000"/>
                  </a:schemeClr>
                </a:solidFill>
                <a:latin typeface="+mn-lt"/>
              </a:rPr>
              <a:t>the</a:t>
            </a:r>
            <a:r>
              <a:rPr lang="en-US" sz="2400" b="1" i="1" dirty="0">
                <a:solidFill>
                  <a:schemeClr val="accent1">
                    <a:lumMod val="50000"/>
                  </a:schemeClr>
                </a:solidFill>
                <a:latin typeface="+mn-lt"/>
              </a:rPr>
              <a:t> President of the Republic of Kazakhstan and received different medals for his work.</a:t>
            </a:r>
            <a:endParaRPr lang="en-US" sz="2400" b="1" i="1" dirty="0">
              <a:solidFill>
                <a:schemeClr val="accent1">
                  <a:lumMod val="50000"/>
                </a:schemeClr>
              </a:solidFill>
              <a:latin typeface="+mn-lt"/>
            </a:endParaRPr>
          </a:p>
        </p:txBody>
      </p:sp>
      <p:pic>
        <p:nvPicPr>
          <p:cNvPr id="11" name="Picture 5" descr="C:\Documents and Settings\Admin\Мои документы\Аида\Материалы медиаторов\Отсканированные медиаторы Алматы\Реестр медаторов Алматы\Жакупов Жандилда\Фото.jpg"/>
          <p:cNvPicPr>
            <a:picLocks noGrp="1" noChangeAspect="1" noChangeArrowheads="1"/>
          </p:cNvPicPr>
          <p:nvPr>
            <p:ph idx="1"/>
          </p:nvPr>
        </p:nvPicPr>
        <p:blipFill>
          <a:blip r:embed="rId2" cstate="print"/>
          <a:srcRect t="10300"/>
          <a:stretch>
            <a:fillRect/>
          </a:stretch>
        </p:blipFill>
        <p:spPr bwMode="auto">
          <a:xfrm>
            <a:off x="748747" y="943202"/>
            <a:ext cx="2736304" cy="4411086"/>
          </a:xfrm>
          <a:prstGeom prst="rect">
            <a:avLst/>
          </a:prstGeom>
          <a:noFill/>
        </p:spPr>
      </p:pic>
    </p:spTree>
    <p:extLst>
      <p:ext uri="{BB962C8B-B14F-4D97-AF65-F5344CB8AC3E}">
        <p14:creationId xmlns:p14="http://schemas.microsoft.com/office/powerpoint/2010/main" val="1015825417"/>
      </p:ext>
    </p:extLst>
  </p:cSld>
  <p:clrMapOvr>
    <a:masterClrMapping/>
  </p:clrMapOvr>
  <p:transition>
    <p:cover dir="l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DB8E750-BE81-4FAB-8213-C6237BD79662}"/>
              </a:ext>
            </a:extLst>
          </p:cNvPr>
          <p:cNvPicPr>
            <a:picLocks noChangeAspect="1"/>
          </p:cNvPicPr>
          <p:nvPr/>
        </p:nvPicPr>
        <p:blipFill>
          <a:blip r:embed="rId2"/>
          <a:stretch>
            <a:fillRect/>
          </a:stretch>
        </p:blipFill>
        <p:spPr>
          <a:xfrm>
            <a:off x="8608656" y="295146"/>
            <a:ext cx="3001595" cy="2791084"/>
          </a:xfrm>
          <a:prstGeom prst="rect">
            <a:avLst/>
          </a:prstGeom>
        </p:spPr>
      </p:pic>
      <p:sp>
        <p:nvSpPr>
          <p:cNvPr id="3" name="Объект 2">
            <a:extLst>
              <a:ext uri="{FF2B5EF4-FFF2-40B4-BE49-F238E27FC236}">
                <a16:creationId xmlns:a16="http://schemas.microsoft.com/office/drawing/2014/main" id="{AD08C795-6CEB-43EC-A4E6-54FEEF7DC62E}"/>
              </a:ext>
            </a:extLst>
          </p:cNvPr>
          <p:cNvSpPr>
            <a:spLocks noGrp="1"/>
          </p:cNvSpPr>
          <p:nvPr>
            <p:ph idx="1"/>
          </p:nvPr>
        </p:nvSpPr>
        <p:spPr>
          <a:xfrm>
            <a:off x="298581" y="365125"/>
            <a:ext cx="7837714" cy="5811838"/>
          </a:xfrm>
        </p:spPr>
        <p:txBody>
          <a:bodyPr>
            <a:normAutofit/>
          </a:bodyPr>
          <a:lstStyle/>
          <a:p>
            <a:pPr indent="0" algn="just">
              <a:buNone/>
            </a:pPr>
            <a:r>
              <a:rPr lang="en-US" sz="2400" b="1" i="1" kern="50" dirty="0">
                <a:ea typeface="Times New Roman" panose="02020603050405020304" pitchFamily="18" charset="0"/>
              </a:rPr>
              <a:t>The mission of the organization is to provide legal and mediation assistance to socially vulnerable segments of the population, individually and legal entities by providing legal advice and conducting mediation </a:t>
            </a:r>
            <a:r>
              <a:rPr lang="en-US" sz="2400" b="1" i="1" kern="50" dirty="0" smtClean="0">
                <a:ea typeface="Times New Roman" panose="02020603050405020304" pitchFamily="18" charset="0"/>
              </a:rPr>
              <a:t>procedures</a:t>
            </a:r>
            <a:endParaRPr lang="ru-RU" sz="2400" b="1" i="1" kern="50" dirty="0" smtClean="0">
              <a:ea typeface="Times New Roman" panose="02020603050405020304" pitchFamily="18" charset="0"/>
            </a:endParaRPr>
          </a:p>
          <a:p>
            <a:pPr indent="0" algn="just">
              <a:buNone/>
            </a:pPr>
            <a:r>
              <a:rPr lang="ru-RU" sz="2400" b="1" i="1" kern="50" dirty="0" smtClean="0">
                <a:effectLst/>
                <a:ea typeface="Times New Roman" panose="02020603050405020304" pitchFamily="18" charset="0"/>
              </a:rPr>
              <a:t>    </a:t>
            </a:r>
            <a:r>
              <a:rPr lang="en-US" sz="2400" b="1" i="1" kern="50" dirty="0">
                <a:ea typeface="Times New Roman" panose="02020603050405020304" pitchFamily="18" charset="0"/>
              </a:rPr>
              <a:t>The main activities of the IHC are</a:t>
            </a:r>
            <a:r>
              <a:rPr lang="en-US" sz="2400" b="1" i="1" kern="50" dirty="0" smtClean="0">
                <a:ea typeface="Times New Roman" panose="02020603050405020304" pitchFamily="18" charset="0"/>
              </a:rPr>
              <a:t>:</a:t>
            </a:r>
            <a:endParaRPr lang="ru-RU" sz="2400" b="1" i="1" kern="50" dirty="0" smtClean="0">
              <a:ea typeface="Times New Roman" panose="02020603050405020304" pitchFamily="18" charset="0"/>
            </a:endParaRPr>
          </a:p>
          <a:p>
            <a:pPr indent="0" algn="just">
              <a:buNone/>
            </a:pPr>
            <a:r>
              <a:rPr lang="en-US" sz="2400" kern="50" dirty="0">
                <a:ea typeface="Times New Roman" panose="02020603050405020304" pitchFamily="18" charset="0"/>
              </a:rPr>
              <a:t>• promoting the development of democratic processes, building a civil society and the rule of law, introducing and developing the institution of mediation in Kazakhstan;</a:t>
            </a:r>
          </a:p>
          <a:p>
            <a:pPr indent="0" algn="just">
              <a:buNone/>
            </a:pPr>
            <a:r>
              <a:rPr lang="en-US" sz="2400" kern="50" dirty="0">
                <a:ea typeface="Times New Roman" panose="02020603050405020304" pitchFamily="18" charset="0"/>
              </a:rPr>
              <a:t>• provision of legal and mediation assistance;</a:t>
            </a:r>
          </a:p>
          <a:p>
            <a:pPr indent="0" algn="just">
              <a:buNone/>
            </a:pPr>
            <a:r>
              <a:rPr lang="en-US" sz="2400" kern="50" dirty="0">
                <a:ea typeface="Times New Roman" panose="02020603050405020304" pitchFamily="18" charset="0"/>
              </a:rPr>
              <a:t>• training professional mediators, maintaining their register;</a:t>
            </a:r>
          </a:p>
          <a:p>
            <a:pPr indent="0" algn="just">
              <a:buNone/>
            </a:pPr>
            <a:r>
              <a:rPr lang="en-US" sz="2400" kern="50" dirty="0">
                <a:ea typeface="Times New Roman" panose="02020603050405020304" pitchFamily="18" charset="0"/>
              </a:rPr>
              <a:t>• development of projects and programs on the protection of human rights, the development of mediation and reducing the level of conflict in society;</a:t>
            </a:r>
          </a:p>
          <a:p>
            <a:pPr indent="0" algn="just">
              <a:buNone/>
            </a:pPr>
            <a:r>
              <a:rPr lang="en-US" sz="2400" kern="50" dirty="0">
                <a:ea typeface="Times New Roman" panose="02020603050405020304" pitchFamily="18" charset="0"/>
              </a:rPr>
              <a:t>• expansion and strengthening of international relations on legal and mediation issues.</a:t>
            </a:r>
          </a:p>
          <a:p>
            <a:pPr marL="0" indent="0">
              <a:buNone/>
            </a:pPr>
            <a:endParaRPr lang="ru-RU" dirty="0"/>
          </a:p>
        </p:txBody>
      </p:sp>
      <p:pic>
        <p:nvPicPr>
          <p:cNvPr id="4" name="Рисунок 3">
            <a:extLst>
              <a:ext uri="{FF2B5EF4-FFF2-40B4-BE49-F238E27FC236}">
                <a16:creationId xmlns:a16="http://schemas.microsoft.com/office/drawing/2014/main" id="{C3A7EE0B-5FB2-47FC-8F18-325325EF99EE}"/>
              </a:ext>
            </a:extLst>
          </p:cNvPr>
          <p:cNvPicPr>
            <a:picLocks noChangeAspect="1"/>
          </p:cNvPicPr>
          <p:nvPr/>
        </p:nvPicPr>
        <p:blipFill>
          <a:blip r:embed="rId3"/>
          <a:stretch>
            <a:fillRect/>
          </a:stretch>
        </p:blipFill>
        <p:spPr>
          <a:xfrm>
            <a:off x="8608656" y="3273425"/>
            <a:ext cx="3219450" cy="3219450"/>
          </a:xfrm>
          <a:prstGeom prst="rect">
            <a:avLst/>
          </a:prstGeom>
        </p:spPr>
      </p:pic>
    </p:spTree>
    <p:extLst>
      <p:ext uri="{BB962C8B-B14F-4D97-AF65-F5344CB8AC3E}">
        <p14:creationId xmlns:p14="http://schemas.microsoft.com/office/powerpoint/2010/main" val="1374601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A7D0B262-0D84-4853-8F8A-730A5F891EB9}"/>
              </a:ext>
            </a:extLst>
          </p:cNvPr>
          <p:cNvSpPr>
            <a:spLocks noGrp="1"/>
          </p:cNvSpPr>
          <p:nvPr>
            <p:ph idx="1"/>
          </p:nvPr>
        </p:nvSpPr>
        <p:spPr>
          <a:xfrm>
            <a:off x="379444" y="139960"/>
            <a:ext cx="11504646" cy="2099387"/>
          </a:xfrm>
        </p:spPr>
        <p:txBody>
          <a:bodyPr>
            <a:normAutofit fontScale="25000" lnSpcReduction="20000"/>
          </a:bodyPr>
          <a:lstStyle/>
          <a:p>
            <a:pPr indent="449580" algn="just"/>
            <a:endParaRPr lang="ru-RU" sz="1800" kern="50" dirty="0">
              <a:effectLst/>
              <a:latin typeface="Times New Roman" panose="02020603050405020304" pitchFamily="18" charset="0"/>
              <a:ea typeface="Times New Roman" panose="02020603050405020304" pitchFamily="18" charset="0"/>
            </a:endParaRPr>
          </a:p>
          <a:p>
            <a:pPr indent="449580" algn="just"/>
            <a:endParaRPr lang="ru-RU" sz="1800" kern="50" dirty="0">
              <a:latin typeface="Times New Roman" panose="02020603050405020304" pitchFamily="18" charset="0"/>
              <a:ea typeface="Times New Roman" panose="02020603050405020304" pitchFamily="18" charset="0"/>
            </a:endParaRPr>
          </a:p>
          <a:p>
            <a:pPr indent="0" algn="just">
              <a:buNone/>
            </a:pPr>
            <a:r>
              <a:rPr lang="en-US" sz="9600" kern="50" dirty="0">
                <a:ea typeface="Times New Roman" panose="02020603050405020304" pitchFamily="18" charset="0"/>
              </a:rPr>
              <a:t>In the IHC operates the </a:t>
            </a:r>
            <a:r>
              <a:rPr lang="en-US" sz="9600" b="1" kern="50" dirty="0">
                <a:ea typeface="Times New Roman" panose="02020603050405020304" pitchFamily="18" charset="0"/>
              </a:rPr>
              <a:t>Mediation Center and a Mediator Training School</a:t>
            </a:r>
            <a:r>
              <a:rPr lang="en-US" sz="9600" b="1" kern="50" dirty="0" smtClean="0">
                <a:ea typeface="Times New Roman" panose="02020603050405020304" pitchFamily="18" charset="0"/>
              </a:rPr>
              <a:t>.</a:t>
            </a:r>
            <a:endParaRPr lang="ru-RU" sz="9600" b="1" kern="50" dirty="0" smtClean="0">
              <a:ea typeface="Times New Roman" panose="02020603050405020304" pitchFamily="18" charset="0"/>
            </a:endParaRPr>
          </a:p>
          <a:p>
            <a:pPr indent="0" algn="just">
              <a:buNone/>
            </a:pPr>
            <a:r>
              <a:rPr lang="en-US" sz="9600" kern="50" dirty="0">
                <a:ea typeface="Times New Roman" panose="02020603050405020304" pitchFamily="18" charset="0"/>
              </a:rPr>
              <a:t>The International Human Rights Center provides mediator services and maintains a register of them. Today, the IHC register includes</a:t>
            </a:r>
            <a:r>
              <a:rPr lang="en-US" sz="9600" b="1" kern="50" dirty="0">
                <a:ea typeface="Times New Roman" panose="02020603050405020304" pitchFamily="18" charset="0"/>
              </a:rPr>
              <a:t> 500 </a:t>
            </a:r>
            <a:r>
              <a:rPr lang="en-US" sz="9600" kern="50" dirty="0">
                <a:ea typeface="Times New Roman" panose="02020603050405020304" pitchFamily="18" charset="0"/>
              </a:rPr>
              <a:t>mediators who work in twenty regions of Kazakhstan and also abroad</a:t>
            </a:r>
            <a:r>
              <a:rPr lang="en-US" sz="9600" kern="50" dirty="0" smtClean="0">
                <a:ea typeface="Times New Roman" panose="02020603050405020304" pitchFamily="18" charset="0"/>
              </a:rPr>
              <a:t>.</a:t>
            </a:r>
            <a:endParaRPr lang="ru-RU" sz="9600" kern="50" dirty="0" smtClean="0">
              <a:ea typeface="Times New Roman" panose="02020603050405020304" pitchFamily="18" charset="0"/>
            </a:endParaRPr>
          </a:p>
          <a:p>
            <a:pPr indent="0" algn="just">
              <a:buNone/>
            </a:pPr>
            <a:r>
              <a:rPr lang="en-US" sz="9600" kern="50" dirty="0">
                <a:ea typeface="Times New Roman" panose="02020603050405020304" pitchFamily="18" charset="0"/>
              </a:rPr>
              <a:t>The  mediators of the center annually conduct 1,500 to 5,000 conciliation procedures which worth up to 35 million US dollars and more than 90% of them are completed with reconciliation and the conclusion of a mediation agreement.</a:t>
            </a:r>
            <a:endParaRPr lang="ru-RU" sz="1800" kern="50" dirty="0">
              <a:effectLst/>
              <a:latin typeface="Times New Roman" panose="02020603050405020304" pitchFamily="18" charset="0"/>
              <a:ea typeface="Times New Roman" panose="02020603050405020304" pitchFamily="18" charset="0"/>
            </a:endParaRPr>
          </a:p>
          <a:p>
            <a:pPr marL="0" indent="0" algn="just">
              <a:spcBef>
                <a:spcPts val="500"/>
              </a:spcBef>
              <a:spcAft>
                <a:spcPts val="300"/>
              </a:spcAft>
              <a:buNone/>
              <a:tabLst>
                <a:tab pos="228600" algn="l"/>
              </a:tabLst>
            </a:pP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kern="50" dirty="0">
                <a:effectLst/>
                <a:latin typeface="Times New Roman" panose="02020603050405020304" pitchFamily="18" charset="0"/>
                <a:ea typeface="Times New Roman" panose="02020603050405020304" pitchFamily="18" charset="0"/>
              </a:rPr>
              <a:t>	</a:t>
            </a:r>
            <a:endParaRPr lang="ru-RU" dirty="0"/>
          </a:p>
        </p:txBody>
      </p:sp>
      <p:pic>
        <p:nvPicPr>
          <p:cNvPr id="7" name="Рисунок 6">
            <a:extLst>
              <a:ext uri="{FF2B5EF4-FFF2-40B4-BE49-F238E27FC236}">
                <a16:creationId xmlns:a16="http://schemas.microsoft.com/office/drawing/2014/main" id="{E4C071DF-D58A-436F-8562-C6E421E2F3B7}"/>
              </a:ext>
            </a:extLst>
          </p:cNvPr>
          <p:cNvPicPr>
            <a:picLocks noChangeAspect="1"/>
          </p:cNvPicPr>
          <p:nvPr/>
        </p:nvPicPr>
        <p:blipFill>
          <a:blip r:embed="rId2"/>
          <a:stretch>
            <a:fillRect/>
          </a:stretch>
        </p:blipFill>
        <p:spPr>
          <a:xfrm>
            <a:off x="558246" y="2887825"/>
            <a:ext cx="5501988" cy="3093358"/>
          </a:xfrm>
          <a:prstGeom prst="rect">
            <a:avLst/>
          </a:prstGeom>
        </p:spPr>
      </p:pic>
      <p:pic>
        <p:nvPicPr>
          <p:cNvPr id="8" name="Рисунок 7">
            <a:extLst>
              <a:ext uri="{FF2B5EF4-FFF2-40B4-BE49-F238E27FC236}">
                <a16:creationId xmlns:a16="http://schemas.microsoft.com/office/drawing/2014/main" id="{8B7248FA-B048-4D8C-9B45-D00F283634CC}"/>
              </a:ext>
            </a:extLst>
          </p:cNvPr>
          <p:cNvPicPr>
            <a:picLocks noChangeAspect="1"/>
          </p:cNvPicPr>
          <p:nvPr/>
        </p:nvPicPr>
        <p:blipFill>
          <a:blip r:embed="rId3"/>
          <a:stretch>
            <a:fillRect/>
          </a:stretch>
        </p:blipFill>
        <p:spPr>
          <a:xfrm>
            <a:off x="6131767" y="3154308"/>
            <a:ext cx="5712447" cy="2261812"/>
          </a:xfrm>
          <a:prstGeom prst="rect">
            <a:avLst/>
          </a:prstGeom>
        </p:spPr>
      </p:pic>
    </p:spTree>
    <p:extLst>
      <p:ext uri="{BB962C8B-B14F-4D97-AF65-F5344CB8AC3E}">
        <p14:creationId xmlns:p14="http://schemas.microsoft.com/office/powerpoint/2010/main" val="3546783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8799509" y="2873378"/>
            <a:ext cx="3392491" cy="2257425"/>
          </a:xfrm>
        </p:spPr>
        <p:txBody>
          <a:bodyPr>
            <a:noAutofit/>
          </a:bodyPr>
          <a:lstStyle/>
          <a:p>
            <a:pPr marL="0" indent="0">
              <a:buNone/>
            </a:pPr>
            <a:r>
              <a:rPr lang="en-US" sz="1800" dirty="0"/>
              <a:t>• in 2016 - 2000 mediations,</a:t>
            </a:r>
          </a:p>
          <a:p>
            <a:pPr marL="0" indent="0">
              <a:buNone/>
            </a:pPr>
            <a:r>
              <a:rPr lang="en-US" sz="1800" dirty="0"/>
              <a:t>• in 2017 – 3000 mediations,</a:t>
            </a:r>
          </a:p>
          <a:p>
            <a:pPr marL="0" indent="0">
              <a:buNone/>
            </a:pPr>
            <a:r>
              <a:rPr lang="en-US" sz="1800" dirty="0"/>
              <a:t>• in 2018 – 4000 mediations,</a:t>
            </a:r>
          </a:p>
          <a:p>
            <a:pPr marL="0" indent="0">
              <a:buNone/>
            </a:pPr>
            <a:r>
              <a:rPr lang="en-US" sz="1800" dirty="0"/>
              <a:t>• in 2019 – 5,000 mediations.</a:t>
            </a:r>
          </a:p>
        </p:txBody>
      </p:sp>
      <p:graphicFrame>
        <p:nvGraphicFramePr>
          <p:cNvPr id="15" name="Диаграмма 14"/>
          <p:cNvGraphicFramePr>
            <a:graphicFrameLocks/>
          </p:cNvGraphicFramePr>
          <p:nvPr/>
        </p:nvGraphicFramePr>
        <p:xfrm>
          <a:off x="1739902" y="2197100"/>
          <a:ext cx="7226300" cy="4438650"/>
        </p:xfrm>
        <a:graphic>
          <a:graphicData uri="http://schemas.openxmlformats.org/drawingml/2006/chart">
            <c:chart xmlns:c="http://schemas.openxmlformats.org/drawingml/2006/chart" xmlns:r="http://schemas.openxmlformats.org/officeDocument/2006/relationships" r:id="rId2"/>
          </a:graphicData>
        </a:graphic>
      </p:graphicFrame>
      <p:sp>
        <p:nvSpPr>
          <p:cNvPr id="16" name="Прямоугольник 15"/>
          <p:cNvSpPr/>
          <p:nvPr/>
        </p:nvSpPr>
        <p:spPr>
          <a:xfrm>
            <a:off x="1739902" y="561599"/>
            <a:ext cx="9732818" cy="1200329"/>
          </a:xfrm>
          <a:prstGeom prst="rect">
            <a:avLst/>
          </a:prstGeom>
        </p:spPr>
        <p:txBody>
          <a:bodyPr wrap="square">
            <a:spAutoFit/>
          </a:bodyPr>
          <a:lstStyle/>
          <a:p>
            <a:pPr defTabSz="457200"/>
            <a:r>
              <a:rPr lang="en-US" sz="3600" dirty="0">
                <a:solidFill>
                  <a:prstClr val="black"/>
                </a:solidFill>
              </a:rPr>
              <a:t>Every year the number of mediations conducted by our Center grew annually by a thousand disputes:</a:t>
            </a:r>
            <a:endParaRPr lang="ru-RU" sz="3600" dirty="0">
              <a:solidFill>
                <a:prstClr val="black"/>
              </a:solidFill>
            </a:endParaRPr>
          </a:p>
        </p:txBody>
      </p:sp>
    </p:spTree>
    <p:extLst>
      <p:ext uri="{BB962C8B-B14F-4D97-AF65-F5344CB8AC3E}">
        <p14:creationId xmlns:p14="http://schemas.microsoft.com/office/powerpoint/2010/main" val="1353343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17314" y="286296"/>
            <a:ext cx="11425269" cy="1754326"/>
          </a:xfrm>
          <a:prstGeom prst="rect">
            <a:avLst/>
          </a:prstGeom>
        </p:spPr>
        <p:txBody>
          <a:bodyPr wrap="square">
            <a:spAutoFit/>
          </a:bodyPr>
          <a:lstStyle/>
          <a:p>
            <a:pPr>
              <a:defRPr/>
            </a:pPr>
            <a:r>
              <a:rPr lang="en-US" b="1" dirty="0">
                <a:solidFill>
                  <a:srgbClr val="2F2B20"/>
                </a:solidFill>
                <a:latin typeface="Arial" pitchFamily="34" charset="0"/>
                <a:cs typeface="Arial" pitchFamily="34" charset="0"/>
              </a:rPr>
              <a:t>During the pandemic 2020, the total number of disputes resolved by our Center mediators decreased by half, but the amount of disputes increased by 2.5 times. This was due to restrictive measures for mediators. But the pandemic showed the need for peaceful resolution of disputes and the importance of communication; business was forced to resolve disputes independently in the new conditions, this contributed to the resort to mediation and an increase in the amount of disputes</a:t>
            </a:r>
            <a:r>
              <a:rPr lang="ru-RU" b="1" dirty="0" smtClean="0">
                <a:solidFill>
                  <a:srgbClr val="2F2B20"/>
                </a:solidFill>
                <a:latin typeface="Arial" pitchFamily="34" charset="0"/>
                <a:cs typeface="Arial" pitchFamily="34" charset="0"/>
              </a:rPr>
              <a:t> </a:t>
            </a:r>
            <a:endParaRPr lang="ru-RU" b="1" dirty="0">
              <a:solidFill>
                <a:srgbClr val="2F2B20"/>
              </a:solidFill>
              <a:latin typeface="Arial" pitchFamily="34" charset="0"/>
              <a:cs typeface="Arial" pitchFamily="34" charset="0"/>
            </a:endParaRPr>
          </a:p>
          <a:p>
            <a:pPr>
              <a:defRPr/>
            </a:pPr>
            <a:r>
              <a:rPr lang="ru-RU" dirty="0">
                <a:solidFill>
                  <a:srgbClr val="2F2B20"/>
                </a:solidFill>
              </a:rPr>
              <a:t> </a:t>
            </a:r>
          </a:p>
        </p:txBody>
      </p:sp>
      <p:graphicFrame>
        <p:nvGraphicFramePr>
          <p:cNvPr id="31" name="Диаграмма 30"/>
          <p:cNvGraphicFramePr/>
          <p:nvPr>
            <p:extLst>
              <p:ext uri="{D42A27DB-BD31-4B8C-83A1-F6EECF244321}">
                <p14:modId xmlns:p14="http://schemas.microsoft.com/office/powerpoint/2010/main" val="1753780072"/>
              </p:ext>
            </p:extLst>
          </p:nvPr>
        </p:nvGraphicFramePr>
        <p:xfrm>
          <a:off x="604155" y="1721875"/>
          <a:ext cx="4608512" cy="34944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Диаграмма 31"/>
          <p:cNvGraphicFramePr/>
          <p:nvPr>
            <p:extLst>
              <p:ext uri="{D42A27DB-BD31-4B8C-83A1-F6EECF244321}">
                <p14:modId xmlns:p14="http://schemas.microsoft.com/office/powerpoint/2010/main" val="3429087926"/>
              </p:ext>
            </p:extLst>
          </p:nvPr>
        </p:nvGraphicFramePr>
        <p:xfrm>
          <a:off x="6453625" y="1944888"/>
          <a:ext cx="4608512" cy="3494471"/>
        </p:xfrm>
        <a:graphic>
          <a:graphicData uri="http://schemas.openxmlformats.org/drawingml/2006/chart">
            <c:chart xmlns:c="http://schemas.openxmlformats.org/drawingml/2006/chart" xmlns:r="http://schemas.openxmlformats.org/officeDocument/2006/relationships" r:id="rId3"/>
          </a:graphicData>
        </a:graphic>
      </p:graphicFrame>
      <p:pic>
        <p:nvPicPr>
          <p:cNvPr id="8" name="Picture 13" descr="D:\Загрузки\png-clipart-copyright-symbol-all-rights-reserved-registered-trademark-symbol-creative-commons-copyright-text-trademark.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5143" b="95429" l="10000" r="90000">
                        <a14:foregroundMark x1="62889" y1="30286" x2="59333" y2="28429"/>
                      </a14:backgroundRemoval>
                    </a14:imgEffect>
                  </a14:imgLayer>
                </a14:imgProps>
              </a:ext>
              <a:ext uri="{28A0092B-C50C-407E-A947-70E740481C1C}">
                <a14:useLocalDpi xmlns:a14="http://schemas.microsoft.com/office/drawing/2010/main" val="0"/>
              </a:ext>
            </a:extLst>
          </a:blip>
          <a:srcRect/>
          <a:stretch>
            <a:fillRect/>
          </a:stretch>
        </p:blipFill>
        <p:spPr bwMode="auto">
          <a:xfrm>
            <a:off x="1879703" y="6182305"/>
            <a:ext cx="249421" cy="145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961266"/>
      </p:ext>
    </p:extLst>
  </p:cSld>
  <p:clrMapOvr>
    <a:masterClrMapping/>
  </p:clrMapOvr>
  <p:transition spd="slow">
    <p:wheel spokes="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74441" y="220133"/>
            <a:ext cx="10789945" cy="3102296"/>
          </a:xfrm>
        </p:spPr>
        <p:txBody>
          <a:bodyPr>
            <a:normAutofit fontScale="85000" lnSpcReduction="10000"/>
          </a:bodyPr>
          <a:lstStyle/>
          <a:p>
            <a:r>
              <a:rPr lang="en-US" dirty="0"/>
              <a:t>• The bulk of mediations are carried out on civil disputes, including business disputes, 80-85% of the total number of mediations, on criminal disputes - 15%, on administrative disputes - 5%.</a:t>
            </a:r>
          </a:p>
          <a:p>
            <a:r>
              <a:rPr lang="en-US" dirty="0"/>
              <a:t>• The bulk of mediations are carried out at the pretrial stage, especially in recent years due to a shift in emphasis to pretrial mediation settlement and changes in legislation.</a:t>
            </a:r>
          </a:p>
          <a:p>
            <a:r>
              <a:rPr lang="en-US" dirty="0"/>
              <a:t>• Often our Center's mediators conduct business mediations on disputes related to non-fulfillment of contractual relations (violation of terms of contracts for the supply of goods, provision of services, failure to fulfill payment obligations, etc.).</a:t>
            </a:r>
          </a:p>
          <a:p>
            <a:endParaRPr lang="ru-RU" dirty="0"/>
          </a:p>
        </p:txBody>
      </p:sp>
      <p:graphicFrame>
        <p:nvGraphicFramePr>
          <p:cNvPr id="4" name="Объект 5">
            <a:extLst>
              <a:ext uri="{FF2B5EF4-FFF2-40B4-BE49-F238E27FC236}">
                <a16:creationId xmlns:a16="http://schemas.microsoft.com/office/drawing/2014/main" id="{3DB61FC9-C4FA-4216-8C1B-EEA43CA2CF4F}"/>
              </a:ext>
            </a:extLst>
          </p:cNvPr>
          <p:cNvGraphicFramePr>
            <a:graphicFrameLocks noChangeAspect="1"/>
          </p:cNvGraphicFramePr>
          <p:nvPr>
            <p:extLst>
              <p:ext uri="{D42A27DB-BD31-4B8C-83A1-F6EECF244321}">
                <p14:modId xmlns:p14="http://schemas.microsoft.com/office/powerpoint/2010/main" val="3989816218"/>
              </p:ext>
            </p:extLst>
          </p:nvPr>
        </p:nvGraphicFramePr>
        <p:xfrm>
          <a:off x="3477133" y="2820032"/>
          <a:ext cx="6155791" cy="4083133"/>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A1C0C873-00B0-4B7C-B0CA-40D04E6AB681}"/>
              </a:ext>
            </a:extLst>
          </p:cNvPr>
          <p:cNvSpPr txBox="1"/>
          <p:nvPr/>
        </p:nvSpPr>
        <p:spPr>
          <a:xfrm>
            <a:off x="5194819" y="5083352"/>
            <a:ext cx="6097554" cy="369332"/>
          </a:xfrm>
          <a:prstGeom prst="rect">
            <a:avLst/>
          </a:prstGeom>
          <a:noFill/>
        </p:spPr>
        <p:txBody>
          <a:bodyPr wrap="square">
            <a:spAutoFit/>
          </a:bodyPr>
          <a:lstStyle/>
          <a:p>
            <a:r>
              <a:rPr lang="ru-RU" b="1" dirty="0"/>
              <a:t>80%</a:t>
            </a:r>
          </a:p>
        </p:txBody>
      </p:sp>
      <p:sp>
        <p:nvSpPr>
          <p:cNvPr id="7" name="TextBox 6">
            <a:extLst>
              <a:ext uri="{FF2B5EF4-FFF2-40B4-BE49-F238E27FC236}">
                <a16:creationId xmlns:a16="http://schemas.microsoft.com/office/drawing/2014/main" id="{5D4040DF-71D1-41A9-835F-999EF824664C}"/>
              </a:ext>
            </a:extLst>
          </p:cNvPr>
          <p:cNvSpPr txBox="1"/>
          <p:nvPr/>
        </p:nvSpPr>
        <p:spPr>
          <a:xfrm>
            <a:off x="6555028" y="4538434"/>
            <a:ext cx="1175807" cy="646331"/>
          </a:xfrm>
          <a:prstGeom prst="rect">
            <a:avLst/>
          </a:prstGeom>
          <a:noFill/>
        </p:spPr>
        <p:txBody>
          <a:bodyPr wrap="square">
            <a:spAutoFit/>
          </a:bodyPr>
          <a:lstStyle/>
          <a:p>
            <a:r>
              <a:rPr lang="en-US" b="1" dirty="0">
                <a:solidFill>
                  <a:schemeClr val="bg1"/>
                </a:solidFill>
              </a:rPr>
              <a:t>Criminal disputes</a:t>
            </a:r>
            <a:endParaRPr lang="ru-RU" b="1" dirty="0">
              <a:solidFill>
                <a:schemeClr val="bg1"/>
              </a:solidFill>
            </a:endParaRPr>
          </a:p>
        </p:txBody>
      </p:sp>
      <p:sp>
        <p:nvSpPr>
          <p:cNvPr id="9" name="TextBox 8">
            <a:extLst>
              <a:ext uri="{FF2B5EF4-FFF2-40B4-BE49-F238E27FC236}">
                <a16:creationId xmlns:a16="http://schemas.microsoft.com/office/drawing/2014/main" id="{756CF447-C44C-4D45-9CAC-EBBE70D18ADD}"/>
              </a:ext>
            </a:extLst>
          </p:cNvPr>
          <p:cNvSpPr txBox="1"/>
          <p:nvPr/>
        </p:nvSpPr>
        <p:spPr>
          <a:xfrm>
            <a:off x="6823011" y="4178182"/>
            <a:ext cx="6097554" cy="369332"/>
          </a:xfrm>
          <a:prstGeom prst="rect">
            <a:avLst/>
          </a:prstGeom>
          <a:noFill/>
        </p:spPr>
        <p:txBody>
          <a:bodyPr wrap="square">
            <a:spAutoFit/>
          </a:bodyPr>
          <a:lstStyle/>
          <a:p>
            <a:r>
              <a:rPr lang="ru-RU" b="1" dirty="0">
                <a:solidFill>
                  <a:schemeClr val="bg1"/>
                </a:solidFill>
              </a:rPr>
              <a:t>15%</a:t>
            </a:r>
          </a:p>
        </p:txBody>
      </p:sp>
      <p:sp>
        <p:nvSpPr>
          <p:cNvPr id="11" name="TextBox 10">
            <a:extLst>
              <a:ext uri="{FF2B5EF4-FFF2-40B4-BE49-F238E27FC236}">
                <a16:creationId xmlns:a16="http://schemas.microsoft.com/office/drawing/2014/main" id="{70CC80FD-118D-4063-967A-09F697C3D60B}"/>
              </a:ext>
            </a:extLst>
          </p:cNvPr>
          <p:cNvSpPr txBox="1"/>
          <p:nvPr/>
        </p:nvSpPr>
        <p:spPr>
          <a:xfrm>
            <a:off x="5194819" y="5555196"/>
            <a:ext cx="6550090" cy="369332"/>
          </a:xfrm>
          <a:prstGeom prst="rect">
            <a:avLst/>
          </a:prstGeom>
          <a:noFill/>
        </p:spPr>
        <p:txBody>
          <a:bodyPr wrap="square">
            <a:spAutoFit/>
          </a:bodyPr>
          <a:lstStyle/>
          <a:p>
            <a:r>
              <a:rPr lang="en-US" b="1" dirty="0"/>
              <a:t>Civil disputes</a:t>
            </a:r>
            <a:endParaRPr lang="ru-RU" b="1" dirty="0"/>
          </a:p>
        </p:txBody>
      </p:sp>
      <p:sp>
        <p:nvSpPr>
          <p:cNvPr id="13" name="TextBox 12">
            <a:extLst>
              <a:ext uri="{FF2B5EF4-FFF2-40B4-BE49-F238E27FC236}">
                <a16:creationId xmlns:a16="http://schemas.microsoft.com/office/drawing/2014/main" id="{A74133B3-47D7-4270-87FC-14C2B22C3C5A}"/>
              </a:ext>
            </a:extLst>
          </p:cNvPr>
          <p:cNvSpPr txBox="1"/>
          <p:nvPr/>
        </p:nvSpPr>
        <p:spPr>
          <a:xfrm>
            <a:off x="6169413" y="3351725"/>
            <a:ext cx="6461448" cy="646331"/>
          </a:xfrm>
          <a:prstGeom prst="rect">
            <a:avLst/>
          </a:prstGeom>
          <a:noFill/>
        </p:spPr>
        <p:txBody>
          <a:bodyPr wrap="square">
            <a:spAutoFit/>
          </a:bodyPr>
          <a:lstStyle/>
          <a:p>
            <a:r>
              <a:rPr lang="ru-RU" b="1" dirty="0" smtClean="0">
                <a:solidFill>
                  <a:schemeClr val="bg1"/>
                </a:solidFill>
              </a:rPr>
              <a:t>5%</a:t>
            </a:r>
          </a:p>
          <a:p>
            <a:r>
              <a:rPr lang="en-US" b="1" dirty="0" err="1" smtClean="0">
                <a:solidFill>
                  <a:schemeClr val="bg1"/>
                </a:solidFill>
              </a:rPr>
              <a:t>adm</a:t>
            </a:r>
            <a:endParaRPr lang="ru-RU" b="1" dirty="0">
              <a:solidFill>
                <a:schemeClr val="bg1"/>
              </a:solidFill>
            </a:endParaRPr>
          </a:p>
        </p:txBody>
      </p:sp>
    </p:spTree>
    <p:extLst>
      <p:ext uri="{BB962C8B-B14F-4D97-AF65-F5344CB8AC3E}">
        <p14:creationId xmlns:p14="http://schemas.microsoft.com/office/powerpoint/2010/main" val="41490964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Объект 5">
            <a:extLst>
              <a:ext uri="{FF2B5EF4-FFF2-40B4-BE49-F238E27FC236}">
                <a16:creationId xmlns:a16="http://schemas.microsoft.com/office/drawing/2014/main" id="{D6698F44-82FF-4260-8084-DF38642C9AD4}"/>
              </a:ext>
            </a:extLst>
          </p:cNvPr>
          <p:cNvPicPr>
            <a:picLocks noGrp="1" noChangeAspect="1"/>
          </p:cNvPicPr>
          <p:nvPr>
            <p:ph idx="1"/>
          </p:nvPr>
        </p:nvPicPr>
        <p:blipFill>
          <a:blip r:embed="rId2"/>
          <a:stretch>
            <a:fillRect/>
          </a:stretch>
        </p:blipFill>
        <p:spPr>
          <a:xfrm>
            <a:off x="519405" y="3135554"/>
            <a:ext cx="6828773" cy="3126933"/>
          </a:xfrm>
          <a:prstGeom prst="rect">
            <a:avLst/>
          </a:prstGeom>
        </p:spPr>
      </p:pic>
      <p:sp>
        <p:nvSpPr>
          <p:cNvPr id="5" name="TextBox 4">
            <a:extLst>
              <a:ext uri="{FF2B5EF4-FFF2-40B4-BE49-F238E27FC236}">
                <a16:creationId xmlns:a16="http://schemas.microsoft.com/office/drawing/2014/main" id="{931329FB-1BA2-4931-8948-93934E2E2E25}"/>
              </a:ext>
            </a:extLst>
          </p:cNvPr>
          <p:cNvSpPr txBox="1"/>
          <p:nvPr/>
        </p:nvSpPr>
        <p:spPr>
          <a:xfrm>
            <a:off x="747684" y="457678"/>
            <a:ext cx="7752503" cy="2308324"/>
          </a:xfrm>
          <a:prstGeom prst="rect">
            <a:avLst/>
          </a:prstGeom>
          <a:noFill/>
        </p:spPr>
        <p:txBody>
          <a:bodyPr wrap="square">
            <a:spAutoFit/>
          </a:bodyPr>
          <a:lstStyle/>
          <a:p>
            <a:pPr indent="449580" algn="just"/>
            <a:r>
              <a:rPr lang="en-US" kern="50" dirty="0">
                <a:ea typeface="Times New Roman" panose="02020603050405020304" pitchFamily="18" charset="0"/>
              </a:rPr>
              <a:t>More than 1,900 mediators have been trained at the IHC Mediator School.</a:t>
            </a:r>
          </a:p>
          <a:p>
            <a:pPr indent="449580" algn="just"/>
            <a:r>
              <a:rPr lang="en-US" kern="50" dirty="0">
                <a:ea typeface="Times New Roman" panose="02020603050405020304" pitchFamily="18" charset="0"/>
              </a:rPr>
              <a:t>Our mediators are trained in the state and Russian languages according to the original programs of mediator trainers, who have also developed methodological manuals with samples of mediator documents and collections of legal acts on mediation.</a:t>
            </a:r>
          </a:p>
          <a:p>
            <a:pPr indent="449580" algn="just"/>
            <a:r>
              <a:rPr lang="en-US" kern="50" dirty="0">
                <a:ea typeface="Times New Roman" panose="02020603050405020304" pitchFamily="18" charset="0"/>
              </a:rPr>
              <a:t>The teachers of the center with more than 10 years of experience are practicing mediators, they also have been trained in supervision and other topics by trainers from Bulgaria, Spain, the USA, Great Britain, and Ukraine.</a:t>
            </a:r>
            <a:endParaRPr lang="en-US" kern="50" dirty="0">
              <a:ea typeface="Times New Roman" panose="02020603050405020304" pitchFamily="18" charset="0"/>
            </a:endParaRPr>
          </a:p>
        </p:txBody>
      </p:sp>
      <p:pic>
        <p:nvPicPr>
          <p:cNvPr id="7" name="Рисунок 6">
            <a:extLst>
              <a:ext uri="{FF2B5EF4-FFF2-40B4-BE49-F238E27FC236}">
                <a16:creationId xmlns:a16="http://schemas.microsoft.com/office/drawing/2014/main" id="{9457B985-CA9B-4ADA-995D-9A7BE589804D}"/>
              </a:ext>
            </a:extLst>
          </p:cNvPr>
          <p:cNvPicPr>
            <a:picLocks noChangeAspect="1"/>
          </p:cNvPicPr>
          <p:nvPr/>
        </p:nvPicPr>
        <p:blipFill>
          <a:blip r:embed="rId3"/>
          <a:stretch>
            <a:fillRect/>
          </a:stretch>
        </p:blipFill>
        <p:spPr>
          <a:xfrm>
            <a:off x="8594270" y="550431"/>
            <a:ext cx="3078325" cy="4775599"/>
          </a:xfrm>
          <a:prstGeom prst="rect">
            <a:avLst/>
          </a:prstGeom>
        </p:spPr>
      </p:pic>
    </p:spTree>
    <p:extLst>
      <p:ext uri="{BB962C8B-B14F-4D97-AF65-F5344CB8AC3E}">
        <p14:creationId xmlns:p14="http://schemas.microsoft.com/office/powerpoint/2010/main" val="3503182846"/>
      </p:ext>
    </p:extLst>
  </p:cSld>
  <p:clrMapOvr>
    <a:masterClrMapping/>
  </p:clrMapOvr>
</p:sld>
</file>

<file path=ppt/theme/theme1.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1734</TotalTime>
  <Words>1763</Words>
  <Application>Microsoft Office PowerPoint</Application>
  <PresentationFormat>Широкоэкранный</PresentationFormat>
  <Paragraphs>123</Paragraphs>
  <Slides>19</Slides>
  <Notes>1</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19</vt:i4>
      </vt:variant>
    </vt:vector>
  </HeadingPairs>
  <TitlesOfParts>
    <vt:vector size="26" baseType="lpstr">
      <vt:lpstr>Arial</vt:lpstr>
      <vt:lpstr>Arial Unicode MS</vt:lpstr>
      <vt:lpstr>Calibri</vt:lpstr>
      <vt:lpstr>Calibri Light</vt:lpstr>
      <vt:lpstr>Segoe UI</vt:lpstr>
      <vt:lpstr>Times New Roman</vt:lpstr>
      <vt:lpstr>Office Theme</vt:lpstr>
      <vt:lpstr>   </vt:lpstr>
      <vt:lpstr>The State Public Association “International Human Rights Center” (hereinafter referred to as IHC) was created in 1997 and has been successfully carrying out its legal and mediation activities for 27 years.   </vt:lpstr>
      <vt:lpstr>Zhakupov Zhandilda Azhigalievich  The President of the SPA "International Human Rights Center" is  He is also an international class trainer-mediator in the "Association of Mediators of Kazakhstan" The  lecturer of  the Academy of Public Administration under the President of the Republic of Kazakhstan The member of working groups of the Parliament of the Republic of Kazakhstan The chairman of the Mediation Council of the city of Almaty of the “Assembly of the People of Kazakhstan” The Master of Law, the author of the E-mediation projects He was awarded four times by the   the President of the Republic of Kazakhstan and received different medals for his work.</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Topics of IHC projects implemented independently and in partnership over 13 years: </vt:lpstr>
      <vt:lpstr>The MPC also operates a Center for Advanced Studies to conduct open and corporate training for individuals and legal entities on the following topics: -The art of negotiation - Profiling - Current issues of application of labor legislation and the basics of mediation for conciliation commissions - Extreme negotiations - Time management - Leadership and team building - Anti-corruption compliance - Strategic management and others.  </vt:lpstr>
      <vt:lpstr>Introduction of an online mediation program and signing of documents using an electronic digital signature on the Kazakhstan Dispute Resolution Portal (site currently under development) • Author’s project of Zhandilda Zhakupov “E-mediation” • In Kazakhstan, electronic digital signatures are already moving to the QR code format; since last year, the Ministry of Informatization, together with IT companies, has been implementing a pilot project on international electronic digital signatures. </vt:lpstr>
      <vt:lpstr>Международный опыт проведения медиаций и Сингапурская конвенция</vt:lpstr>
      <vt:lpstr>Proposals for cooperation:</vt:lpstr>
      <vt:lpstr> The International Human Rights Center Mediation Center School of Mediation and Negotiation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Принципы медиации</dc:title>
  <dc:creator>Жакупов Жандильда</dc:creator>
  <cp:lastModifiedBy>Пользователь Windows</cp:lastModifiedBy>
  <cp:revision>463</cp:revision>
  <dcterms:created xsi:type="dcterms:W3CDTF">2018-11-12T12:08:58Z</dcterms:created>
  <dcterms:modified xsi:type="dcterms:W3CDTF">2024-01-12T06:18:22Z</dcterms:modified>
</cp:coreProperties>
</file>